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72" r:id="rId2"/>
    <p:sldId id="273" r:id="rId3"/>
    <p:sldId id="256" r:id="rId4"/>
    <p:sldId id="257" r:id="rId5"/>
    <p:sldId id="258" r:id="rId6"/>
    <p:sldId id="259" r:id="rId7"/>
    <p:sldId id="260" r:id="rId8"/>
    <p:sldId id="269" r:id="rId9"/>
    <p:sldId id="271" r:id="rId10"/>
    <p:sldId id="263" r:id="rId11"/>
    <p:sldId id="265" r:id="rId12"/>
    <p:sldId id="266" r:id="rId13"/>
    <p:sldId id="274"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160FD15-F91D-4357-A3E1-8C6BDB9EC99D}">
          <p14:sldIdLst>
            <p14:sldId id="272"/>
            <p14:sldId id="273"/>
            <p14:sldId id="256"/>
            <p14:sldId id="257"/>
            <p14:sldId id="258"/>
            <p14:sldId id="259"/>
            <p14:sldId id="260"/>
            <p14:sldId id="269"/>
            <p14:sldId id="271"/>
            <p14:sldId id="263"/>
            <p14:sldId id="265"/>
            <p14:sldId id="266"/>
            <p14:sldId id="274"/>
            <p14:sldId id="267"/>
          </p14:sldIdLst>
        </p14:section>
        <p14:section name="Untitled Section" id="{20D2DEEA-F533-456E-8711-BF2EB4F71C7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135" autoAdjust="0"/>
    <p:restoredTop sz="50852" autoAdjust="0"/>
  </p:normalViewPr>
  <p:slideViewPr>
    <p:cSldViewPr snapToGrid="0">
      <p:cViewPr varScale="1">
        <p:scale>
          <a:sx n="37" d="100"/>
          <a:sy n="37" d="100"/>
        </p:scale>
        <p:origin x="876" y="40"/>
      </p:cViewPr>
      <p:guideLst/>
    </p:cSldViewPr>
  </p:slideViewPr>
  <p:notesTextViewPr>
    <p:cViewPr>
      <p:scale>
        <a:sx n="1" d="1"/>
        <a:sy n="1" d="1"/>
      </p:scale>
      <p:origin x="0" y="0"/>
    </p:cViewPr>
  </p:notesTextViewPr>
  <p:notesViewPr>
    <p:cSldViewPr snapToGrid="0">
      <p:cViewPr varScale="1">
        <p:scale>
          <a:sx n="56" d="100"/>
          <a:sy n="56" d="100"/>
        </p:scale>
        <p:origin x="258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A198CC-AF3B-AF20-1A21-20538DE4598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BC7E70B8-9A74-B3FB-D48F-BA888842B1C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D888F08-64EB-4BB3-8D26-5ED593BBC286}" type="datetimeFigureOut">
              <a:rPr lang="en-GB" smtClean="0"/>
              <a:t>17/03/2026</a:t>
            </a:fld>
            <a:endParaRPr lang="en-GB"/>
          </a:p>
        </p:txBody>
      </p:sp>
      <p:sp>
        <p:nvSpPr>
          <p:cNvPr id="4" name="Footer Placeholder 3">
            <a:extLst>
              <a:ext uri="{FF2B5EF4-FFF2-40B4-BE49-F238E27FC236}">
                <a16:creationId xmlns:a16="http://schemas.microsoft.com/office/drawing/2014/main" id="{19352380-96A0-9EAC-6A7F-4EC40CD4C7D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517A23A0-D64C-B97F-128F-ABDE38FA9A9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3C0532B-374A-4C9F-9CD1-729D2E35EED5}" type="slidenum">
              <a:rPr lang="en-GB" smtClean="0"/>
              <a:t>‹#›</a:t>
            </a:fld>
            <a:endParaRPr lang="en-GB"/>
          </a:p>
        </p:txBody>
      </p:sp>
    </p:spTree>
    <p:extLst>
      <p:ext uri="{BB962C8B-B14F-4D97-AF65-F5344CB8AC3E}">
        <p14:creationId xmlns:p14="http://schemas.microsoft.com/office/powerpoint/2010/main" val="4047615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F8C776-D45A-6E47-A6FB-AF7F887E69C9}" type="datetimeFigureOut">
              <a:rPr lang="en-US" smtClean="0"/>
              <a:t>3/17/2026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5D6E31-1FDA-8E41-8DF0-A457978119CA}" type="slidenum">
              <a:rPr lang="en-US" smtClean="0"/>
              <a:t>‹#›</a:t>
            </a:fld>
            <a:endParaRPr lang="en-US"/>
          </a:p>
        </p:txBody>
      </p:sp>
    </p:spTree>
    <p:extLst>
      <p:ext uri="{BB962C8B-B14F-4D97-AF65-F5344CB8AC3E}">
        <p14:creationId xmlns:p14="http://schemas.microsoft.com/office/powerpoint/2010/main" val="1782634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55D6E31-1FDA-8E41-8DF0-A457978119CA}" type="slidenum">
              <a:rPr lang="en-US" smtClean="0"/>
              <a:t>1</a:t>
            </a:fld>
            <a:endParaRPr lang="en-US"/>
          </a:p>
        </p:txBody>
      </p:sp>
    </p:spTree>
    <p:extLst>
      <p:ext uri="{BB962C8B-B14F-4D97-AF65-F5344CB8AC3E}">
        <p14:creationId xmlns:p14="http://schemas.microsoft.com/office/powerpoint/2010/main" val="4118694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5A3A5-6FCE-21CA-FB17-0F58177CE548}"/>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71975EF9-632A-8F8B-8C5B-F5FE633B250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54FF24C0-0CD3-1699-AB69-BBE94A25A707}"/>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5" name="Footer Placeholder 4">
            <a:extLst>
              <a:ext uri="{FF2B5EF4-FFF2-40B4-BE49-F238E27FC236}">
                <a16:creationId xmlns:a16="http://schemas.microsoft.com/office/drawing/2014/main" id="{07D5FEEF-9382-8EFF-422A-D63945ABA43B}"/>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73831A92-F2BD-F8A5-6FE7-B2040EF69C63}"/>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245701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0F459-270D-A0DC-7EA8-AB89017F50EE}"/>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2E73A0AA-6ABA-AB7E-D2D7-6DD96C6DC567}"/>
              </a:ext>
            </a:extLst>
          </p:cNvPr>
          <p:cNvSpPr>
            <a:spLocks noGrp="1"/>
          </p:cNvSpPr>
          <p:nvPr>
            <p:ph type="body" orient="vert" idx="1"/>
          </p:nvPr>
        </p:nvSpPr>
        <p:spPr>
          <a:xfrm>
            <a:off x="838200" y="1825625"/>
            <a:ext cx="10515600" cy="43513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10A7C1A-75FC-F747-B781-ADF1894C284F}"/>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5" name="Footer Placeholder 4">
            <a:extLst>
              <a:ext uri="{FF2B5EF4-FFF2-40B4-BE49-F238E27FC236}">
                <a16:creationId xmlns:a16="http://schemas.microsoft.com/office/drawing/2014/main" id="{01F337DF-A8C0-2576-30FE-C159D9562B8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3D504BF6-5544-A51E-3A24-E11CDACAA75B}"/>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2078112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F5296D-52E4-8671-3C72-04912002F4E9}"/>
              </a:ext>
            </a:extLst>
          </p:cNvPr>
          <p:cNvSpPr>
            <a:spLocks noGrp="1"/>
          </p:cNvSpPr>
          <p:nvPr>
            <p:ph type="title" orient="vert"/>
          </p:nvPr>
        </p:nvSpPr>
        <p:spPr>
          <a:xfrm>
            <a:off x="8724900" y="365125"/>
            <a:ext cx="2628900" cy="5811838"/>
          </a:xfrm>
          <a:prstGeom prst="rect">
            <a:avLst/>
          </a:prstGeo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3BBE14B8-66A9-A6D6-DECE-667644EFA5CB}"/>
              </a:ext>
            </a:extLst>
          </p:cNvPr>
          <p:cNvSpPr>
            <a:spLocks noGrp="1"/>
          </p:cNvSpPr>
          <p:nvPr>
            <p:ph type="body" orient="vert" idx="1"/>
          </p:nvPr>
        </p:nvSpPr>
        <p:spPr>
          <a:xfrm>
            <a:off x="838200" y="365125"/>
            <a:ext cx="7734300" cy="58118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81306AA-59D6-C013-C5BD-6F8F14F0198B}"/>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5" name="Footer Placeholder 4">
            <a:extLst>
              <a:ext uri="{FF2B5EF4-FFF2-40B4-BE49-F238E27FC236}">
                <a16:creationId xmlns:a16="http://schemas.microsoft.com/office/drawing/2014/main" id="{BDD35C0F-9912-33AD-B8AE-0E636A56770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56DDA0FE-8114-F821-3CD5-3B4EB1FBCB7B}"/>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240844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9AF8B-C68E-2771-FCC8-45F0738B5BA4}"/>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15C407EA-AE9B-963C-0330-0CED65E89B75}"/>
              </a:ext>
            </a:extLst>
          </p:cNvPr>
          <p:cNvSpPr>
            <a:spLocks noGrp="1"/>
          </p:cNvSpPr>
          <p:nvPr>
            <p:ph idx="1"/>
          </p:nvPr>
        </p:nvSpPr>
        <p:spPr>
          <a:xfrm>
            <a:off x="838200" y="1825625"/>
            <a:ext cx="10515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E5A6CBA-E0B6-710D-4F0A-FD099A93C3A7}"/>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5" name="Footer Placeholder 4">
            <a:extLst>
              <a:ext uri="{FF2B5EF4-FFF2-40B4-BE49-F238E27FC236}">
                <a16:creationId xmlns:a16="http://schemas.microsoft.com/office/drawing/2014/main" id="{56538E89-C729-2092-957D-6DF88A0B167D}"/>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115DAB0C-9E24-D657-2F16-70D1F28464BB}"/>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34950882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4392B-848C-2615-B4B0-D4D2B41F500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87D9191-8E64-32E3-AC58-7D8E1E134165}"/>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B691A15-F965-FE9A-3454-95962EAF6D61}"/>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5" name="Footer Placeholder 4">
            <a:extLst>
              <a:ext uri="{FF2B5EF4-FFF2-40B4-BE49-F238E27FC236}">
                <a16:creationId xmlns:a16="http://schemas.microsoft.com/office/drawing/2014/main" id="{D565F9F3-7076-2CD5-8AFA-754DEA45A22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11926EB-C526-AD05-8DC7-284B6FEADE8A}"/>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828249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35E8E-DB04-3B4A-A7AA-45A8CD567926}"/>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90E60F-D644-F703-90DC-5FD71BEAFA3C}"/>
              </a:ext>
            </a:extLst>
          </p:cNvPr>
          <p:cNvSpPr>
            <a:spLocks noGrp="1"/>
          </p:cNvSpPr>
          <p:nvPr>
            <p:ph sz="half" idx="1"/>
          </p:nvPr>
        </p:nvSpPr>
        <p:spPr>
          <a:xfrm>
            <a:off x="838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306D464-EF36-E6FB-226B-73AF959C3F90}"/>
              </a:ext>
            </a:extLst>
          </p:cNvPr>
          <p:cNvSpPr>
            <a:spLocks noGrp="1"/>
          </p:cNvSpPr>
          <p:nvPr>
            <p:ph sz="half" idx="2"/>
          </p:nvPr>
        </p:nvSpPr>
        <p:spPr>
          <a:xfrm>
            <a:off x="6172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28266E6-3A0D-E257-1261-3AE708135368}"/>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6" name="Footer Placeholder 5">
            <a:extLst>
              <a:ext uri="{FF2B5EF4-FFF2-40B4-BE49-F238E27FC236}">
                <a16:creationId xmlns:a16="http://schemas.microsoft.com/office/drawing/2014/main" id="{F17CE7C3-71D3-ADD5-7AF9-E2E21307F1A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64C60702-8398-A512-FA70-48BFBB7B9F3D}"/>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414631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DF535-1D4E-B2F8-A492-50927775BE49}"/>
              </a:ext>
            </a:extLst>
          </p:cNvPr>
          <p:cNvSpPr>
            <a:spLocks noGrp="1"/>
          </p:cNvSpPr>
          <p:nvPr>
            <p:ph type="title"/>
          </p:nvPr>
        </p:nvSpPr>
        <p:spPr>
          <a:xfrm>
            <a:off x="839788" y="365125"/>
            <a:ext cx="10515600" cy="1325563"/>
          </a:xfrm>
          <a:prstGeom prst="rect">
            <a:avLst/>
          </a:prstGeom>
        </p:spPr>
        <p:txBody>
          <a:bodyPr/>
          <a:lstStyle/>
          <a:p>
            <a:r>
              <a:rPr lang="en-GB"/>
              <a:t>Click to edit Master title style</a:t>
            </a:r>
          </a:p>
        </p:txBody>
      </p:sp>
      <p:sp>
        <p:nvSpPr>
          <p:cNvPr id="3" name="Text Placeholder 2">
            <a:extLst>
              <a:ext uri="{FF2B5EF4-FFF2-40B4-BE49-F238E27FC236}">
                <a16:creationId xmlns:a16="http://schemas.microsoft.com/office/drawing/2014/main" id="{5FD622DE-6990-B0DE-A905-C95B88CEEAC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B5F9A8A-343A-6EDB-E41C-D2F9AB006F12}"/>
              </a:ext>
            </a:extLst>
          </p:cNvPr>
          <p:cNvSpPr>
            <a:spLocks noGrp="1"/>
          </p:cNvSpPr>
          <p:nvPr>
            <p:ph sz="half" idx="2"/>
          </p:nvPr>
        </p:nvSpPr>
        <p:spPr>
          <a:xfrm>
            <a:off x="839788" y="2505075"/>
            <a:ext cx="5157787"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A40BA1A-7578-8639-102F-655655DAEF6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A391014-6D85-E5B9-C682-E1B7B45A29B3}"/>
              </a:ext>
            </a:extLst>
          </p:cNvPr>
          <p:cNvSpPr>
            <a:spLocks noGrp="1"/>
          </p:cNvSpPr>
          <p:nvPr>
            <p:ph sz="quarter" idx="4"/>
          </p:nvPr>
        </p:nvSpPr>
        <p:spPr>
          <a:xfrm>
            <a:off x="6172200" y="2505075"/>
            <a:ext cx="5183188"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D0BF97B-692B-54A4-D16A-37CE7BB4E368}"/>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8" name="Footer Placeholder 7">
            <a:extLst>
              <a:ext uri="{FF2B5EF4-FFF2-40B4-BE49-F238E27FC236}">
                <a16:creationId xmlns:a16="http://schemas.microsoft.com/office/drawing/2014/main" id="{FB1983E7-4BD1-3C2A-43F1-F32855965B54}"/>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BA0C71E6-C5E8-F588-3EB0-ECCF68D776AA}"/>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281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80A66-BB33-090D-BF27-516B2EEF2D7D}"/>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p>
        </p:txBody>
      </p:sp>
      <p:sp>
        <p:nvSpPr>
          <p:cNvPr id="3" name="Date Placeholder 2">
            <a:extLst>
              <a:ext uri="{FF2B5EF4-FFF2-40B4-BE49-F238E27FC236}">
                <a16:creationId xmlns:a16="http://schemas.microsoft.com/office/drawing/2014/main" id="{A6BB07F6-2243-BAAC-6EC5-33671D6F1A05}"/>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4" name="Footer Placeholder 3">
            <a:extLst>
              <a:ext uri="{FF2B5EF4-FFF2-40B4-BE49-F238E27FC236}">
                <a16:creationId xmlns:a16="http://schemas.microsoft.com/office/drawing/2014/main" id="{E20E2215-CC73-6F47-4FDE-A346E1C911FC}"/>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A24E0665-C836-357C-D2EB-1A47FAEF5EBD}"/>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2498688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776544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44DDB-9A67-690D-861C-38038D79899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51BACF81-CA93-1082-5117-78C562A9846E}"/>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787116F-9A86-42E1-3AA3-B10774B641D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F3738E-7F7C-3181-A2DD-6ECF90446B99}"/>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6" name="Footer Placeholder 5">
            <a:extLst>
              <a:ext uri="{FF2B5EF4-FFF2-40B4-BE49-F238E27FC236}">
                <a16:creationId xmlns:a16="http://schemas.microsoft.com/office/drawing/2014/main" id="{AB166B5D-6BFA-960D-D6DF-BE3B0D7F3764}"/>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91F956D8-0ED9-9610-A4C5-93A438F16529}"/>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2040731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BB767-1A74-92EB-4159-352F610D6C70}"/>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EC1C532-E302-6A18-CE16-F4928B30E035}"/>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F2266C9-D1E2-2E92-1931-582DE190A9A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CF84A2F-F907-9010-CC24-662B8CE22941}"/>
              </a:ext>
            </a:extLst>
          </p:cNvPr>
          <p:cNvSpPr>
            <a:spLocks noGrp="1"/>
          </p:cNvSpPr>
          <p:nvPr>
            <p:ph type="dt" sz="half" idx="10"/>
          </p:nvPr>
        </p:nvSpPr>
        <p:spPr>
          <a:xfrm>
            <a:off x="838200" y="6356350"/>
            <a:ext cx="2743200" cy="365125"/>
          </a:xfrm>
          <a:prstGeom prst="rect">
            <a:avLst/>
          </a:prstGeom>
        </p:spPr>
        <p:txBody>
          <a:bodyPr/>
          <a:lstStyle/>
          <a:p>
            <a:fld id="{D6337805-C8C9-4D41-86FB-D3695FBDFBEA}" type="datetimeFigureOut">
              <a:rPr lang="en-GB" smtClean="0"/>
              <a:t>17/03/2026</a:t>
            </a:fld>
            <a:endParaRPr lang="en-GB"/>
          </a:p>
        </p:txBody>
      </p:sp>
      <p:sp>
        <p:nvSpPr>
          <p:cNvPr id="6" name="Footer Placeholder 5">
            <a:extLst>
              <a:ext uri="{FF2B5EF4-FFF2-40B4-BE49-F238E27FC236}">
                <a16:creationId xmlns:a16="http://schemas.microsoft.com/office/drawing/2014/main" id="{01EE0065-1E2C-7BBD-6369-93139CED983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101D4A-37B9-5260-B123-F6367B5E2893}"/>
              </a:ext>
            </a:extLst>
          </p:cNvPr>
          <p:cNvSpPr>
            <a:spLocks noGrp="1"/>
          </p:cNvSpPr>
          <p:nvPr>
            <p:ph type="sldNum" sz="quarter" idx="12"/>
          </p:nvPr>
        </p:nvSpPr>
        <p:spPr>
          <a:xfrm>
            <a:off x="8610600" y="6356350"/>
            <a:ext cx="2743200" cy="365125"/>
          </a:xfrm>
          <a:prstGeom prst="rect">
            <a:avLst/>
          </a:prstGeom>
        </p:spPr>
        <p:txBody>
          <a:bodyPr/>
          <a:lstStyle/>
          <a:p>
            <a:fld id="{F66551CC-9415-4991-B8C8-8ED3E0E5D66B}" type="slidenum">
              <a:rPr lang="en-GB" smtClean="0"/>
              <a:t>‹#›</a:t>
            </a:fld>
            <a:endParaRPr lang="en-GB"/>
          </a:p>
        </p:txBody>
      </p:sp>
    </p:spTree>
    <p:extLst>
      <p:ext uri="{BB962C8B-B14F-4D97-AF65-F5344CB8AC3E}">
        <p14:creationId xmlns:p14="http://schemas.microsoft.com/office/powerpoint/2010/main" val="3867513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8024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7680" userDrawn="1">
          <p15:clr>
            <a:srgbClr val="F26B43"/>
          </p15:clr>
        </p15:guide>
        <p15:guide id="3" pos="576" userDrawn="1">
          <p15:clr>
            <a:srgbClr val="F26B43"/>
          </p15:clr>
        </p15:guide>
        <p15:guide id="4" pos="1424" userDrawn="1">
          <p15:clr>
            <a:srgbClr val="F26B43"/>
          </p15:clr>
        </p15:guide>
        <p15:guide id="5" pos="1712" userDrawn="1">
          <p15:clr>
            <a:srgbClr val="F26B43"/>
          </p15:clr>
        </p15:guide>
        <p15:guide id="6" pos="2560" userDrawn="1">
          <p15:clr>
            <a:srgbClr val="F26B43"/>
          </p15:clr>
        </p15:guide>
        <p15:guide id="7" pos="2848" userDrawn="1">
          <p15:clr>
            <a:srgbClr val="F26B43"/>
          </p15:clr>
        </p15:guide>
        <p15:guide id="8" pos="3696" userDrawn="1">
          <p15:clr>
            <a:srgbClr val="F26B43"/>
          </p15:clr>
        </p15:guide>
        <p15:guide id="9" pos="3984" userDrawn="1">
          <p15:clr>
            <a:srgbClr val="F26B43"/>
          </p15:clr>
        </p15:guide>
        <p15:guide id="10" pos="4832" userDrawn="1">
          <p15:clr>
            <a:srgbClr val="F26B43"/>
          </p15:clr>
        </p15:guide>
        <p15:guide id="11" pos="5120" userDrawn="1">
          <p15:clr>
            <a:srgbClr val="F26B43"/>
          </p15:clr>
        </p15:guide>
        <p15:guide id="12" pos="5968" userDrawn="1">
          <p15:clr>
            <a:srgbClr val="F26B43"/>
          </p15:clr>
        </p15:guide>
        <p15:guide id="13" pos="6256" userDrawn="1">
          <p15:clr>
            <a:srgbClr val="F26B43"/>
          </p15:clr>
        </p15:guide>
        <p15:guide id="14" pos="7104" userDrawn="1">
          <p15:clr>
            <a:srgbClr val="F26B43"/>
          </p15:clr>
        </p15:guide>
        <p15:guide id="15" orient="horz" userDrawn="1">
          <p15:clr>
            <a:srgbClr val="F26B43"/>
          </p15:clr>
        </p15:guide>
        <p15:guide id="16" orient="horz" pos="4320" userDrawn="1">
          <p15:clr>
            <a:srgbClr val="F26B43"/>
          </p15:clr>
        </p15:guide>
        <p15:guide id="17" orient="horz" pos="576" userDrawn="1">
          <p15:clr>
            <a:srgbClr val="F26B43"/>
          </p15:clr>
        </p15:guide>
        <p15:guide id="18" orient="horz" pos="1104" userDrawn="1">
          <p15:clr>
            <a:srgbClr val="F26B43"/>
          </p15:clr>
        </p15:guide>
        <p15:guide id="19" orient="horz" pos="1632" userDrawn="1">
          <p15:clr>
            <a:srgbClr val="F26B43"/>
          </p15:clr>
        </p15:guide>
        <p15:guide id="20" orient="horz" pos="2160" userDrawn="1">
          <p15:clr>
            <a:srgbClr val="F26B43"/>
          </p15:clr>
        </p15:guide>
        <p15:guide id="21" orient="horz" pos="2688" userDrawn="1">
          <p15:clr>
            <a:srgbClr val="F26B43"/>
          </p15:clr>
        </p15:guide>
        <p15:guide id="22" orient="horz" pos="3216" userDrawn="1">
          <p15:clr>
            <a:srgbClr val="F26B43"/>
          </p15:clr>
        </p15:guide>
        <p15:guide id="23" orient="horz" pos="374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A05DB29-28A3-64F7-EFB6-2CA6FA55F130}"/>
              </a:ext>
            </a:extLst>
          </p:cNvPr>
          <p:cNvSpPr txBox="1"/>
          <p:nvPr/>
        </p:nvSpPr>
        <p:spPr>
          <a:xfrm>
            <a:off x="914401" y="955344"/>
            <a:ext cx="5677468" cy="2862322"/>
          </a:xfrm>
          <a:prstGeom prst="rect">
            <a:avLst/>
          </a:prstGeom>
          <a:noFill/>
        </p:spPr>
        <p:txBody>
          <a:bodyPr wrap="square">
            <a:spAutoFit/>
          </a:bodyPr>
          <a:lstStyle/>
          <a:p>
            <a:r>
              <a:rPr lang="en-GB" sz="6000" b="1" i="0" u="none" strike="noStrike" dirty="0">
                <a:solidFill>
                  <a:srgbClr val="000000"/>
                </a:solidFill>
                <a:effectLst/>
                <a:latin typeface="Arial" panose="020B0604020202020204" pitchFamily="34" charset="0"/>
                <a:cs typeface="Arial" panose="020B0604020202020204" pitchFamily="34" charset="0"/>
              </a:rPr>
              <a:t>Trusted Adults</a:t>
            </a:r>
          </a:p>
          <a:p>
            <a:r>
              <a:rPr lang="en-GB" sz="6000" b="1" i="0" u="none" strike="noStrike" dirty="0">
                <a:solidFill>
                  <a:srgbClr val="000000"/>
                </a:solidFill>
                <a:effectLst/>
                <a:latin typeface="Arial" panose="020B0604020202020204" pitchFamily="34" charset="0"/>
                <a:cs typeface="Arial" panose="020B0604020202020204" pitchFamily="34" charset="0"/>
              </a:rPr>
              <a:t>and Children’s Rights</a:t>
            </a:r>
            <a:endParaRPr lang="en-US" sz="6000" b="1" dirty="0">
              <a:latin typeface="Arial" panose="020B0604020202020204" pitchFamily="34" charset="0"/>
              <a:cs typeface="Arial" panose="020B0604020202020204" pitchFamily="34" charset="0"/>
            </a:endParaRPr>
          </a:p>
        </p:txBody>
      </p:sp>
      <p:pic>
        <p:nvPicPr>
          <p:cNvPr id="7" name="Picture 6" descr="A group of people standing together asking one person questions">
            <a:extLst>
              <a:ext uri="{FF2B5EF4-FFF2-40B4-BE49-F238E27FC236}">
                <a16:creationId xmlns:a16="http://schemas.microsoft.com/office/drawing/2014/main" id="{A2F9AF70-C1B9-4D92-5770-6366B61D6A56}"/>
              </a:ext>
            </a:extLst>
          </p:cNvPr>
          <p:cNvPicPr>
            <a:picLocks noChangeAspect="1"/>
          </p:cNvPicPr>
          <p:nvPr/>
        </p:nvPicPr>
        <p:blipFill>
          <a:blip r:embed="rId3">
            <a:extLst>
              <a:ext uri="{28A0092B-C50C-407E-A947-70E740481C1C}">
                <a14:useLocalDpi xmlns:a14="http://schemas.microsoft.com/office/drawing/2010/main" val="0"/>
              </a:ext>
            </a:extLst>
          </a:blip>
          <a:srcRect b="20109"/>
          <a:stretch>
            <a:fillRect/>
          </a:stretch>
        </p:blipFill>
        <p:spPr>
          <a:xfrm>
            <a:off x="6591868" y="2280000"/>
            <a:ext cx="4913289" cy="3663600"/>
          </a:xfrm>
          <a:prstGeom prst="rect">
            <a:avLst/>
          </a:prstGeom>
        </p:spPr>
      </p:pic>
    </p:spTree>
    <p:extLst>
      <p:ext uri="{BB962C8B-B14F-4D97-AF65-F5344CB8AC3E}">
        <p14:creationId xmlns:p14="http://schemas.microsoft.com/office/powerpoint/2010/main" val="2951594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F27B1-3FDB-5205-C58F-8680D1E583CB}"/>
              </a:ext>
            </a:extLst>
          </p:cNvPr>
          <p:cNvSpPr/>
          <p:nvPr/>
        </p:nvSpPr>
        <p:spPr>
          <a:xfrm flipH="1">
            <a:off x="0" y="0"/>
            <a:ext cx="5867400"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D0BA265-C07F-B98C-D11D-55E83F3321EB}"/>
              </a:ext>
            </a:extLst>
          </p:cNvPr>
          <p:cNvSpPr/>
          <p:nvPr/>
        </p:nvSpPr>
        <p:spPr>
          <a:xfrm>
            <a:off x="6324600" y="4267200"/>
            <a:ext cx="4953000" cy="1676400"/>
          </a:xfrm>
          <a:prstGeom prst="rect">
            <a:avLst/>
          </a:prstGeom>
          <a:solidFill>
            <a:schemeClr val="tx1">
              <a:lumMod val="85000"/>
              <a:lumOff val="1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FC33641E-C88A-D8B3-F5F2-59A55B2AB2A4}"/>
              </a:ext>
            </a:extLst>
          </p:cNvPr>
          <p:cNvSpPr txBox="1"/>
          <p:nvPr/>
        </p:nvSpPr>
        <p:spPr>
          <a:xfrm>
            <a:off x="1213886" y="5610069"/>
            <a:ext cx="2906827" cy="646331"/>
          </a:xfrm>
          <a:prstGeom prst="rect">
            <a:avLst/>
          </a:prstGeom>
          <a:noFill/>
        </p:spPr>
        <p:txBody>
          <a:bodyPr wrap="square">
            <a:spAutoFit/>
          </a:bodyPr>
          <a:lstStyle/>
          <a:p>
            <a:r>
              <a:rPr lang="en-GB" sz="1800" dirty="0">
                <a:latin typeface="Arial" panose="020B0604020202020204" pitchFamily="34" charset="0"/>
                <a:cs typeface="Arial" panose="020B0604020202020204" pitchFamily="34" charset="0"/>
              </a:rPr>
              <a:t>* Health and Wellbeing Census 21/22 findings</a:t>
            </a:r>
          </a:p>
        </p:txBody>
      </p:sp>
      <p:pic>
        <p:nvPicPr>
          <p:cNvPr id="9" name="Picture 8" descr="A pie chart ">
            <a:extLst>
              <a:ext uri="{FF2B5EF4-FFF2-40B4-BE49-F238E27FC236}">
                <a16:creationId xmlns:a16="http://schemas.microsoft.com/office/drawing/2014/main" id="{088168A5-F71E-9FF3-21D5-F8351DA92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7459" y="2572278"/>
            <a:ext cx="1732483" cy="1713444"/>
          </a:xfrm>
          <a:prstGeom prst="rect">
            <a:avLst/>
          </a:prstGeom>
        </p:spPr>
      </p:pic>
      <p:sp>
        <p:nvSpPr>
          <p:cNvPr id="13" name="TextBox 12">
            <a:extLst>
              <a:ext uri="{FF2B5EF4-FFF2-40B4-BE49-F238E27FC236}">
                <a16:creationId xmlns:a16="http://schemas.microsoft.com/office/drawing/2014/main" id="{5AAFF5B1-916C-FC7F-7A06-DFB4C83E132E}"/>
              </a:ext>
            </a:extLst>
          </p:cNvPr>
          <p:cNvSpPr txBox="1"/>
          <p:nvPr/>
        </p:nvSpPr>
        <p:spPr>
          <a:xfrm>
            <a:off x="1213886" y="952143"/>
            <a:ext cx="3871911" cy="461665"/>
          </a:xfrm>
          <a:prstGeom prst="rect">
            <a:avLst/>
          </a:prstGeom>
          <a:noFill/>
        </p:spPr>
        <p:txBody>
          <a:bodyPr wrap="square">
            <a:spAutoFit/>
          </a:bodyPr>
          <a:lstStyle/>
          <a:p>
            <a:r>
              <a:rPr lang="en-GB" sz="2400" b="1" i="0" u="none" strike="noStrike" dirty="0">
                <a:solidFill>
                  <a:srgbClr val="000000"/>
                </a:solidFill>
                <a:effectLst/>
                <a:latin typeface="Arial" panose="020B0604020202020204" pitchFamily="34" charset="0"/>
                <a:cs typeface="Arial" panose="020B0604020202020204" pitchFamily="34" charset="0"/>
              </a:rPr>
              <a:t>Trusted Adult Support</a:t>
            </a:r>
            <a:endParaRPr lang="en-US" sz="2400" b="1" dirty="0">
              <a:latin typeface="Arial" panose="020B0604020202020204" pitchFamily="34" charset="0"/>
              <a:cs typeface="Arial" panose="020B0604020202020204" pitchFamily="34" charset="0"/>
            </a:endParaRPr>
          </a:p>
        </p:txBody>
      </p:sp>
      <p:sp>
        <p:nvSpPr>
          <p:cNvPr id="17" name="Rectangle 1">
            <a:extLst>
              <a:ext uri="{FF2B5EF4-FFF2-40B4-BE49-F238E27FC236}">
                <a16:creationId xmlns:a16="http://schemas.microsoft.com/office/drawing/2014/main" id="{422D56AF-D12B-63CB-9A46-A8B241149214}"/>
              </a:ext>
            </a:extLst>
          </p:cNvPr>
          <p:cNvSpPr>
            <a:spLocks noChangeArrowheads="1"/>
          </p:cNvSpPr>
          <p:nvPr/>
        </p:nvSpPr>
        <p:spPr bwMode="auto">
          <a:xfrm>
            <a:off x="807515" y="1755065"/>
            <a:ext cx="219426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eaLnBrk="0" fontAlgn="base" hangingPunct="0">
              <a:spcBef>
                <a:spcPct val="0"/>
              </a:spcBef>
              <a:spcAft>
                <a:spcPct val="0"/>
              </a:spcAft>
            </a:pPr>
            <a:r>
              <a:rPr lang="en-US" altLang="en-US" sz="3600" b="1" dirty="0">
                <a:solidFill>
                  <a:srgbClr val="000000"/>
                </a:solidFill>
                <a:latin typeface="Arial" panose="020B0604020202020204" pitchFamily="34" charset="0"/>
              </a:rPr>
              <a:t>9%</a:t>
            </a:r>
            <a:endParaRPr kumimoji="0" lang="en-US" altLang="en-US" sz="3600" b="1" i="0" u="none" strike="noStrike" cap="none" normalizeH="0" baseline="0" dirty="0">
              <a:ln>
                <a:noFill/>
              </a:ln>
              <a:solidFill>
                <a:srgbClr val="000000"/>
              </a:solidFill>
              <a:effectLst/>
              <a:latin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tabLst/>
            </a:pPr>
            <a:r>
              <a:rPr kumimoji="0" lang="en-US" altLang="en-US" sz="2000" i="0" u="none" strike="noStrike" cap="none" normalizeH="0" baseline="0" dirty="0">
                <a:ln>
                  <a:noFill/>
                </a:ln>
                <a:solidFill>
                  <a:srgbClr val="000000"/>
                </a:solidFill>
                <a:effectLst/>
                <a:latin typeface="Arial" panose="020B0604020202020204" pitchFamily="34" charset="0"/>
              </a:rPr>
              <a:t>Rarely/Never</a:t>
            </a:r>
            <a:endParaRPr kumimoji="0" lang="en-US" altLang="en-US" sz="2000" i="0" u="none" strike="noStrike" cap="none" normalizeH="0" baseline="0" dirty="0">
              <a:ln>
                <a:noFill/>
              </a:ln>
              <a:solidFill>
                <a:schemeClr val="tx1"/>
              </a:solidFill>
              <a:effectLst/>
              <a:latin typeface="Arial" panose="020B0604020202020204" pitchFamily="34" charset="0"/>
            </a:endParaRPr>
          </a:p>
        </p:txBody>
      </p:sp>
      <p:sp>
        <p:nvSpPr>
          <p:cNvPr id="19" name="TextBox 18">
            <a:extLst>
              <a:ext uri="{FF2B5EF4-FFF2-40B4-BE49-F238E27FC236}">
                <a16:creationId xmlns:a16="http://schemas.microsoft.com/office/drawing/2014/main" id="{901841B9-9A7C-E07D-6835-25E7FF8098D6}"/>
              </a:ext>
            </a:extLst>
          </p:cNvPr>
          <p:cNvSpPr txBox="1"/>
          <p:nvPr/>
        </p:nvSpPr>
        <p:spPr>
          <a:xfrm>
            <a:off x="4064000" y="3398135"/>
            <a:ext cx="1401290" cy="954107"/>
          </a:xfrm>
          <a:prstGeom prst="rect">
            <a:avLst/>
          </a:prstGeom>
          <a:noFill/>
        </p:spPr>
        <p:txBody>
          <a:bodyPr wrap="square">
            <a:spAutoFit/>
          </a:bodyPr>
          <a:lstStyle/>
          <a:p>
            <a:pPr lvl="0" eaLnBrk="0" fontAlgn="base" hangingPunct="0">
              <a:spcBef>
                <a:spcPct val="0"/>
              </a:spcBef>
              <a:spcAft>
                <a:spcPct val="0"/>
              </a:spcAft>
            </a:pPr>
            <a:r>
              <a:rPr lang="en-US" altLang="en-US" sz="3600" b="1" dirty="0">
                <a:solidFill>
                  <a:srgbClr val="000000"/>
                </a:solidFill>
                <a:latin typeface="Arial" panose="020B0604020202020204" pitchFamily="34" charset="0"/>
              </a:rPr>
              <a:t>67%</a:t>
            </a:r>
          </a:p>
          <a:p>
            <a:pPr marL="0" marR="0" lvl="0" indent="0" defTabSz="914400" rtl="0" eaLnBrk="0" fontAlgn="base" latinLnBrk="0" hangingPunct="0">
              <a:lnSpc>
                <a:spcPct val="100000"/>
              </a:lnSpc>
              <a:spcBef>
                <a:spcPct val="0"/>
              </a:spcBef>
              <a:spcAft>
                <a:spcPct val="0"/>
              </a:spcAft>
              <a:buClrTx/>
              <a:buSzTx/>
              <a:tabLst/>
            </a:pPr>
            <a:r>
              <a:rPr kumimoji="0" lang="en-US" altLang="en-US" sz="2000" i="0" u="none" strike="noStrike" cap="none" normalizeH="0" baseline="0" dirty="0">
                <a:ln>
                  <a:noFill/>
                </a:ln>
                <a:solidFill>
                  <a:srgbClr val="000000"/>
                </a:solidFill>
                <a:effectLst/>
                <a:latin typeface="Arial" panose="020B0604020202020204" pitchFamily="34" charset="0"/>
              </a:rPr>
              <a:t>Always</a:t>
            </a:r>
          </a:p>
        </p:txBody>
      </p:sp>
      <p:sp>
        <p:nvSpPr>
          <p:cNvPr id="21" name="TextBox 20">
            <a:extLst>
              <a:ext uri="{FF2B5EF4-FFF2-40B4-BE49-F238E27FC236}">
                <a16:creationId xmlns:a16="http://schemas.microsoft.com/office/drawing/2014/main" id="{CFBC9333-4395-F29C-74B9-BA0A086F7805}"/>
              </a:ext>
            </a:extLst>
          </p:cNvPr>
          <p:cNvSpPr txBox="1"/>
          <p:nvPr/>
        </p:nvSpPr>
        <p:spPr>
          <a:xfrm>
            <a:off x="873896" y="4161442"/>
            <a:ext cx="1476084" cy="954107"/>
          </a:xfrm>
          <a:prstGeom prst="rect">
            <a:avLst/>
          </a:prstGeom>
          <a:noFill/>
        </p:spPr>
        <p:txBody>
          <a:bodyPr wrap="square">
            <a:spAutoFit/>
          </a:bodyPr>
          <a:lstStyle/>
          <a:p>
            <a:pPr lvl="0" eaLnBrk="0" fontAlgn="base" hangingPunct="0">
              <a:spcBef>
                <a:spcPct val="0"/>
              </a:spcBef>
              <a:spcAft>
                <a:spcPct val="0"/>
              </a:spcAft>
            </a:pPr>
            <a:r>
              <a:rPr lang="en-US" altLang="en-US" sz="3600" b="1" dirty="0">
                <a:solidFill>
                  <a:srgbClr val="000000"/>
                </a:solidFill>
                <a:latin typeface="Arial" panose="020B0604020202020204" pitchFamily="34" charset="0"/>
              </a:rPr>
              <a:t>24%</a:t>
            </a:r>
          </a:p>
          <a:p>
            <a:pPr lvl="0" eaLnBrk="0" fontAlgn="base" hangingPunct="0">
              <a:spcBef>
                <a:spcPct val="0"/>
              </a:spcBef>
              <a:spcAft>
                <a:spcPct val="0"/>
              </a:spcAft>
            </a:pPr>
            <a:r>
              <a:rPr lang="en-GB" sz="2000" dirty="0"/>
              <a:t>Not always</a:t>
            </a:r>
            <a:endParaRPr kumimoji="0" lang="en-US" altLang="en-US" sz="2000" i="0" u="none" strike="noStrike" cap="none" normalizeH="0" baseline="0" dirty="0">
              <a:ln>
                <a:noFill/>
              </a:ln>
              <a:solidFill>
                <a:srgbClr val="000000"/>
              </a:solidFill>
              <a:effectLst/>
              <a:latin typeface="Arial" panose="020B0604020202020204" pitchFamily="34" charset="0"/>
            </a:endParaRPr>
          </a:p>
        </p:txBody>
      </p:sp>
      <p:sp>
        <p:nvSpPr>
          <p:cNvPr id="3" name="TextBox 2">
            <a:extLst>
              <a:ext uri="{FF2B5EF4-FFF2-40B4-BE49-F238E27FC236}">
                <a16:creationId xmlns:a16="http://schemas.microsoft.com/office/drawing/2014/main" id="{F7727F89-CDF9-622E-3C92-5F81F749CE36}"/>
              </a:ext>
            </a:extLst>
          </p:cNvPr>
          <p:cNvSpPr txBox="1"/>
          <p:nvPr/>
        </p:nvSpPr>
        <p:spPr>
          <a:xfrm>
            <a:off x="6324600" y="914400"/>
            <a:ext cx="4953000" cy="2462213"/>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Trusted adults may seek information for support:</a:t>
            </a:r>
          </a:p>
          <a:p>
            <a:endParaRPr lang="en-GB" sz="2400" b="1"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GB" sz="2400" dirty="0">
                <a:latin typeface="Arial" panose="020B0604020202020204" pitchFamily="34" charset="0"/>
                <a:cs typeface="Arial" panose="020B0604020202020204" pitchFamily="34" charset="0"/>
              </a:rPr>
              <a:t>Parents/carers: Parent Club.</a:t>
            </a:r>
          </a:p>
          <a:p>
            <a:pPr marL="285750" indent="-285750">
              <a:spcAft>
                <a:spcPts val="1200"/>
              </a:spcAft>
              <a:buFont typeface="Arial" panose="020B0604020202020204" pitchFamily="34" charset="0"/>
              <a:buChar char="•"/>
            </a:pPr>
            <a:r>
              <a:rPr lang="en-GB" sz="2400" dirty="0">
                <a:latin typeface="Arial" panose="020B0604020202020204" pitchFamily="34" charset="0"/>
                <a:cs typeface="Arial" panose="020B0604020202020204" pitchFamily="34" charset="0"/>
              </a:rPr>
              <a:t>Professionals: Skills and Knowledge Framework.</a:t>
            </a:r>
          </a:p>
        </p:txBody>
      </p:sp>
      <p:sp>
        <p:nvSpPr>
          <p:cNvPr id="10" name="TextBox 9">
            <a:extLst>
              <a:ext uri="{FF2B5EF4-FFF2-40B4-BE49-F238E27FC236}">
                <a16:creationId xmlns:a16="http://schemas.microsoft.com/office/drawing/2014/main" id="{9692F82A-7765-3B13-5938-96235892BEAA}"/>
              </a:ext>
            </a:extLst>
          </p:cNvPr>
          <p:cNvSpPr txBox="1"/>
          <p:nvPr/>
        </p:nvSpPr>
        <p:spPr>
          <a:xfrm>
            <a:off x="7899400" y="4505235"/>
            <a:ext cx="3149600" cy="1200329"/>
          </a:xfrm>
          <a:prstGeom prst="rect">
            <a:avLst/>
          </a:prstGeom>
          <a:noFill/>
        </p:spPr>
        <p:txBody>
          <a:bodyPr wrap="square">
            <a:spAutoFit/>
          </a:bodyPr>
          <a:lstStyle/>
          <a:p>
            <a:pPr>
              <a:spcAft>
                <a:spcPts val="1200"/>
              </a:spcAft>
            </a:pPr>
            <a:r>
              <a:rPr lang="en-GB" sz="2400" dirty="0">
                <a:solidFill>
                  <a:schemeClr val="bg1"/>
                </a:solidFill>
                <a:latin typeface="Arial" panose="020B0604020202020204" pitchFamily="34" charset="0"/>
                <a:cs typeface="Arial" panose="020B0604020202020204" pitchFamily="34" charset="0"/>
              </a:rPr>
              <a:t>Safety concerns may require sharing information.</a:t>
            </a:r>
          </a:p>
        </p:txBody>
      </p:sp>
      <p:pic>
        <p:nvPicPr>
          <p:cNvPr id="15" name="Picture 14" descr="A white exclamation mark in a triangle&#10;&#10;AI-generated content may be incorrect.">
            <a:extLst>
              <a:ext uri="{FF2B5EF4-FFF2-40B4-BE49-F238E27FC236}">
                <a16:creationId xmlns:a16="http://schemas.microsoft.com/office/drawing/2014/main" id="{04240138-50FC-4B95-D485-1771733702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2770" y="4638495"/>
            <a:ext cx="1013068" cy="863599"/>
          </a:xfrm>
          <a:prstGeom prst="rect">
            <a:avLst/>
          </a:prstGeom>
        </p:spPr>
      </p:pic>
    </p:spTree>
    <p:extLst>
      <p:ext uri="{BB962C8B-B14F-4D97-AF65-F5344CB8AC3E}">
        <p14:creationId xmlns:p14="http://schemas.microsoft.com/office/powerpoint/2010/main" val="2130282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4D30188-B6AC-DF80-6F92-C7A9FD684EB7}"/>
              </a:ext>
            </a:extLst>
          </p:cNvPr>
          <p:cNvSpPr txBox="1"/>
          <p:nvPr/>
        </p:nvSpPr>
        <p:spPr>
          <a:xfrm>
            <a:off x="2260600" y="2228671"/>
            <a:ext cx="3606801" cy="1200329"/>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Advocacy</a:t>
            </a:r>
            <a:r>
              <a:rPr lang="en-GB" sz="2400" dirty="0">
                <a:latin typeface="Arial" panose="020B0604020202020204" pitchFamily="34" charset="0"/>
                <a:cs typeface="Arial" panose="020B0604020202020204" pitchFamily="34" charset="0"/>
              </a:rPr>
              <a:t> – Helps ensure children’s rights are heard and respected.</a:t>
            </a:r>
          </a:p>
        </p:txBody>
      </p:sp>
      <p:sp>
        <p:nvSpPr>
          <p:cNvPr id="3" name="TextBox 2">
            <a:extLst>
              <a:ext uri="{FF2B5EF4-FFF2-40B4-BE49-F238E27FC236}">
                <a16:creationId xmlns:a16="http://schemas.microsoft.com/office/drawing/2014/main" id="{C3472244-87F6-8990-2647-C45DC80950A9}"/>
              </a:ext>
            </a:extLst>
          </p:cNvPr>
          <p:cNvSpPr txBox="1"/>
          <p:nvPr/>
        </p:nvSpPr>
        <p:spPr>
          <a:xfrm>
            <a:off x="7670800" y="4204468"/>
            <a:ext cx="3606799" cy="1200329"/>
          </a:xfrm>
          <a:prstGeom prst="rect">
            <a:avLst/>
          </a:prstGeom>
          <a:noFill/>
        </p:spPr>
        <p:txBody>
          <a:bodyPr wrap="square">
            <a:spAutoFit/>
          </a:bodyPr>
          <a:lstStyle/>
          <a:p>
            <a:r>
              <a:rPr lang="en-GB" sz="2400" b="1" dirty="0">
                <a:latin typeface="Arial" panose="020B0604020202020204" pitchFamily="34" charset="0"/>
                <a:cs typeface="Arial" panose="020B0604020202020204" pitchFamily="34" charset="0"/>
              </a:rPr>
              <a:t>Complaints</a:t>
            </a:r>
            <a:r>
              <a:rPr lang="en-GB" sz="2400" dirty="0">
                <a:latin typeface="Arial" panose="020B0604020202020204" pitchFamily="34" charset="0"/>
                <a:cs typeface="Arial" panose="020B0604020202020204" pitchFamily="34" charset="0"/>
              </a:rPr>
              <a:t> – Child-friendly processes help children raise concerns.</a:t>
            </a:r>
          </a:p>
        </p:txBody>
      </p:sp>
      <p:sp>
        <p:nvSpPr>
          <p:cNvPr id="6" name="TextBox 5">
            <a:extLst>
              <a:ext uri="{FF2B5EF4-FFF2-40B4-BE49-F238E27FC236}">
                <a16:creationId xmlns:a16="http://schemas.microsoft.com/office/drawing/2014/main" id="{DC6C1B17-C03E-8598-3D6D-8EEA03D21F69}"/>
              </a:ext>
            </a:extLst>
          </p:cNvPr>
          <p:cNvSpPr txBox="1"/>
          <p:nvPr/>
        </p:nvSpPr>
        <p:spPr>
          <a:xfrm>
            <a:off x="7670800" y="2228671"/>
            <a:ext cx="3712817" cy="1569660"/>
          </a:xfrm>
          <a:prstGeom prst="rect">
            <a:avLst/>
          </a:prstGeom>
          <a:noFill/>
        </p:spPr>
        <p:txBody>
          <a:bodyPr wrap="square">
            <a:spAutoFit/>
          </a:bodyPr>
          <a:lstStyle/>
          <a:p>
            <a:r>
              <a:rPr lang="en-GB" sz="2400" b="1" dirty="0">
                <a:latin typeface="Arial" panose="020B0604020202020204" pitchFamily="34" charset="0"/>
                <a:cs typeface="Arial" panose="020B0604020202020204" pitchFamily="34" charset="0"/>
              </a:rPr>
              <a:t>Children and Young People’s Commissioner </a:t>
            </a:r>
            <a:r>
              <a:rPr lang="en-GB" sz="2400" dirty="0">
                <a:latin typeface="Arial" panose="020B0604020202020204" pitchFamily="34" charset="0"/>
                <a:cs typeface="Arial" panose="020B0604020202020204" pitchFamily="34" charset="0"/>
              </a:rPr>
              <a:t>– Listens to children and young people.</a:t>
            </a:r>
          </a:p>
        </p:txBody>
      </p:sp>
      <p:sp>
        <p:nvSpPr>
          <p:cNvPr id="8" name="TextBox 7">
            <a:extLst>
              <a:ext uri="{FF2B5EF4-FFF2-40B4-BE49-F238E27FC236}">
                <a16:creationId xmlns:a16="http://schemas.microsoft.com/office/drawing/2014/main" id="{BEB9D3A2-1353-4B54-2F0E-4900A67FEC7B}"/>
              </a:ext>
            </a:extLst>
          </p:cNvPr>
          <p:cNvSpPr txBox="1"/>
          <p:nvPr/>
        </p:nvSpPr>
        <p:spPr>
          <a:xfrm>
            <a:off x="2260600" y="4267200"/>
            <a:ext cx="3430516" cy="1569660"/>
          </a:xfrm>
          <a:prstGeom prst="rect">
            <a:avLst/>
          </a:prstGeom>
          <a:noFill/>
        </p:spPr>
        <p:txBody>
          <a:bodyPr wrap="square">
            <a:spAutoFit/>
          </a:bodyPr>
          <a:lstStyle/>
          <a:p>
            <a:r>
              <a:rPr lang="en-GB" sz="2400" b="1" dirty="0">
                <a:latin typeface="Arial" panose="020B0604020202020204" pitchFamily="34" charset="0"/>
                <a:cs typeface="Arial" panose="020B0604020202020204" pitchFamily="34" charset="0"/>
              </a:rPr>
              <a:t>Law centres </a:t>
            </a:r>
            <a:r>
              <a:rPr lang="en-GB" sz="2400" dirty="0">
                <a:latin typeface="Arial" panose="020B0604020202020204" pitchFamily="34" charset="0"/>
                <a:cs typeface="Arial" panose="020B0604020202020204" pitchFamily="34" charset="0"/>
              </a:rPr>
              <a:t>– Specialist lawyers help children understand their rights.</a:t>
            </a:r>
          </a:p>
        </p:txBody>
      </p:sp>
      <p:sp>
        <p:nvSpPr>
          <p:cNvPr id="4" name="TextBox 3">
            <a:extLst>
              <a:ext uri="{FF2B5EF4-FFF2-40B4-BE49-F238E27FC236}">
                <a16:creationId xmlns:a16="http://schemas.microsoft.com/office/drawing/2014/main" id="{8AA4B5D9-E6E7-C9CC-0CFF-57BA0C6909F5}"/>
              </a:ext>
            </a:extLst>
          </p:cNvPr>
          <p:cNvSpPr txBox="1"/>
          <p:nvPr/>
        </p:nvSpPr>
        <p:spPr>
          <a:xfrm>
            <a:off x="805080" y="914400"/>
            <a:ext cx="10472519" cy="461665"/>
          </a:xfrm>
          <a:prstGeom prst="rect">
            <a:avLst/>
          </a:prstGeom>
          <a:noFill/>
        </p:spPr>
        <p:txBody>
          <a:bodyPr wrap="square">
            <a:spAutoFit/>
          </a:bodyPr>
          <a:lstStyle/>
          <a:p>
            <a:pPr algn="ctr"/>
            <a:r>
              <a:rPr lang="en-GB" sz="2400" b="1" i="0" u="none" strike="noStrike" dirty="0">
                <a:solidFill>
                  <a:srgbClr val="000000"/>
                </a:solidFill>
                <a:effectLst/>
                <a:latin typeface="Arial" panose="020B0604020202020204" pitchFamily="34" charset="0"/>
                <a:cs typeface="Arial" panose="020B0604020202020204" pitchFamily="34" charset="0"/>
              </a:rPr>
              <a:t>Some children may need additional professional support. </a:t>
            </a:r>
            <a:endParaRPr lang="en-US" sz="2400" b="1" dirty="0">
              <a:latin typeface="Arial" panose="020B0604020202020204" pitchFamily="34" charset="0"/>
              <a:cs typeface="Arial" panose="020B0604020202020204" pitchFamily="34" charset="0"/>
            </a:endParaRPr>
          </a:p>
        </p:txBody>
      </p:sp>
      <p:pic>
        <p:nvPicPr>
          <p:cNvPr id="7" name="Picture 6" descr="A green circle with a megaphone ">
            <a:extLst>
              <a:ext uri="{FF2B5EF4-FFF2-40B4-BE49-F238E27FC236}">
                <a16:creationId xmlns:a16="http://schemas.microsoft.com/office/drawing/2014/main" id="{D2398C74-8EE9-DF48-68A9-CA30050580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440" y="2163719"/>
            <a:ext cx="1055510" cy="1016417"/>
          </a:xfrm>
          <a:prstGeom prst="rect">
            <a:avLst/>
          </a:prstGeom>
        </p:spPr>
      </p:pic>
      <p:pic>
        <p:nvPicPr>
          <p:cNvPr id="12" name="Picture 11" descr="A black shield in a purple circle&#10;&#10;AI-generated content may be incorrect.">
            <a:extLst>
              <a:ext uri="{FF2B5EF4-FFF2-40B4-BE49-F238E27FC236}">
                <a16:creationId xmlns:a16="http://schemas.microsoft.com/office/drawing/2014/main" id="{964FD6F6-B38C-5588-4A6B-882B2CA40A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85908" y="2282058"/>
            <a:ext cx="1055510" cy="1016417"/>
          </a:xfrm>
          <a:prstGeom prst="rect">
            <a:avLst/>
          </a:prstGeom>
        </p:spPr>
      </p:pic>
      <p:pic>
        <p:nvPicPr>
          <p:cNvPr id="16" name="Picture 15" descr="A black and white icon with a exclamation mark&#10;&#10;AI-generated content may be incorrect.">
            <a:extLst>
              <a:ext uri="{FF2B5EF4-FFF2-40B4-BE49-F238E27FC236}">
                <a16:creationId xmlns:a16="http://schemas.microsoft.com/office/drawing/2014/main" id="{51484FC9-3FFB-6997-0B4E-7DAB4EB91A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0886" y="4267200"/>
            <a:ext cx="1055511" cy="1035964"/>
          </a:xfrm>
          <a:prstGeom prst="rect">
            <a:avLst/>
          </a:prstGeom>
        </p:spPr>
      </p:pic>
      <p:pic>
        <p:nvPicPr>
          <p:cNvPr id="18" name="Picture 17" descr="A blue circle with a paper scroll&#10;&#10;AI-generated content may be incorrect.">
            <a:extLst>
              <a:ext uri="{FF2B5EF4-FFF2-40B4-BE49-F238E27FC236}">
                <a16:creationId xmlns:a16="http://schemas.microsoft.com/office/drawing/2014/main" id="{A387ACBB-A9AB-1ADA-6966-401388FC8F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6440" y="4306576"/>
            <a:ext cx="1055510" cy="1016417"/>
          </a:xfrm>
          <a:prstGeom prst="rect">
            <a:avLst/>
          </a:prstGeom>
        </p:spPr>
      </p:pic>
    </p:spTree>
    <p:extLst>
      <p:ext uri="{BB962C8B-B14F-4D97-AF65-F5344CB8AC3E}">
        <p14:creationId xmlns:p14="http://schemas.microsoft.com/office/powerpoint/2010/main" val="4012075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C457C74-1EDD-2C1A-A077-DAAB573B1029}"/>
              </a:ext>
            </a:extLst>
          </p:cNvPr>
          <p:cNvSpPr txBox="1"/>
          <p:nvPr/>
        </p:nvSpPr>
        <p:spPr>
          <a:xfrm>
            <a:off x="2260600" y="914400"/>
            <a:ext cx="7670800" cy="830997"/>
          </a:xfrm>
          <a:prstGeom prst="rect">
            <a:avLst/>
          </a:prstGeom>
          <a:noFill/>
        </p:spPr>
        <p:txBody>
          <a:bodyPr wrap="square">
            <a:spAutoFit/>
          </a:bodyPr>
          <a:lstStyle/>
          <a:p>
            <a:pPr algn="ctr"/>
            <a:r>
              <a:rPr lang="en-GB" sz="2400" b="1" dirty="0">
                <a:latin typeface="Arial" panose="020B0604020202020204" pitchFamily="34" charset="0"/>
                <a:cs typeface="Arial" panose="020B0604020202020204" pitchFamily="34" charset="0"/>
              </a:rPr>
              <a:t>Scan the QR codes to find resources, guidance, and tools that support children’s rights in practice.</a:t>
            </a:r>
          </a:p>
        </p:txBody>
      </p:sp>
      <p:pic>
        <p:nvPicPr>
          <p:cNvPr id="11" name="Picture 10" descr="4 QR codes each above an image of a pillar">
            <a:extLst>
              <a:ext uri="{FF2B5EF4-FFF2-40B4-BE49-F238E27FC236}">
                <a16:creationId xmlns:a16="http://schemas.microsoft.com/office/drawing/2014/main" id="{0EE93206-1B99-2D2C-5C17-5DB35EEA49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7018" y="2394567"/>
            <a:ext cx="8777964" cy="3745265"/>
          </a:xfrm>
          <a:prstGeom prst="rect">
            <a:avLst/>
          </a:prstGeom>
        </p:spPr>
      </p:pic>
    </p:spTree>
    <p:extLst>
      <p:ext uri="{BB962C8B-B14F-4D97-AF65-F5344CB8AC3E}">
        <p14:creationId xmlns:p14="http://schemas.microsoft.com/office/powerpoint/2010/main" val="3542703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9282E9A-A9E3-9D49-145B-4AC4D8309925}"/>
              </a:ext>
            </a:extLst>
          </p:cNvPr>
          <p:cNvSpPr/>
          <p:nvPr/>
        </p:nvSpPr>
        <p:spPr>
          <a:xfrm>
            <a:off x="0" y="0"/>
            <a:ext cx="12192001"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A38B8559-4143-6BA4-FAB9-3E2F252EF6E3}"/>
              </a:ext>
            </a:extLst>
          </p:cNvPr>
          <p:cNvSpPr>
            <a:spLocks noChangeArrowheads="1"/>
          </p:cNvSpPr>
          <p:nvPr/>
        </p:nvSpPr>
        <p:spPr bwMode="auto">
          <a:xfrm>
            <a:off x="914400" y="914400"/>
            <a:ext cx="8559799" cy="345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ts val="3000"/>
              </a:lnSpc>
              <a:spcAft>
                <a:spcPts val="1200"/>
              </a:spcAft>
            </a:pPr>
            <a:r>
              <a:rPr lang="en-GB" sz="2400" dirty="0"/>
              <a:t>Children and young people should feel able to speak up when something does not feel right. </a:t>
            </a:r>
            <a:r>
              <a:rPr lang="en-GB" sz="2400" b="1" dirty="0"/>
              <a:t>Trusted adults</a:t>
            </a:r>
            <a:r>
              <a:rPr lang="en-GB" sz="2400" dirty="0"/>
              <a:t> can listen, take concerns seriously and help decide what to do next.</a:t>
            </a:r>
          </a:p>
          <a:p>
            <a:pPr>
              <a:lnSpc>
                <a:spcPts val="3000"/>
              </a:lnSpc>
              <a:spcAft>
                <a:spcPts val="1200"/>
              </a:spcAft>
            </a:pPr>
            <a:r>
              <a:rPr lang="en-GB" sz="2400" dirty="0"/>
              <a:t>Sometimes extra help may be needed. This could include </a:t>
            </a:r>
            <a:r>
              <a:rPr lang="en-GB" sz="2400" b="1" dirty="0"/>
              <a:t>advocacy, complaints processes or specialist support</a:t>
            </a:r>
            <a:r>
              <a:rPr lang="en-GB" sz="2400" dirty="0"/>
              <a:t> to make sure children’s views are heard.</a:t>
            </a:r>
          </a:p>
          <a:p>
            <a:pPr>
              <a:lnSpc>
                <a:spcPts val="3000"/>
              </a:lnSpc>
              <a:spcAft>
                <a:spcPts val="1200"/>
              </a:spcAft>
            </a:pPr>
            <a:r>
              <a:rPr lang="en-GB" sz="2400" dirty="0"/>
              <a:t>By listening to children and working together, we can help make sure their rights are respected in practice.</a:t>
            </a:r>
          </a:p>
        </p:txBody>
      </p:sp>
    </p:spTree>
    <p:extLst>
      <p:ext uri="{BB962C8B-B14F-4D97-AF65-F5344CB8AC3E}">
        <p14:creationId xmlns:p14="http://schemas.microsoft.com/office/powerpoint/2010/main" val="3823840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AC00A24-9E4B-279B-8EA0-C3D29AC06ED1}"/>
              </a:ext>
            </a:extLst>
          </p:cNvPr>
          <p:cNvSpPr txBox="1"/>
          <p:nvPr/>
        </p:nvSpPr>
        <p:spPr>
          <a:xfrm>
            <a:off x="914400" y="914400"/>
            <a:ext cx="4953001" cy="2308324"/>
          </a:xfrm>
          <a:prstGeom prst="rect">
            <a:avLst/>
          </a:prstGeom>
          <a:noFill/>
        </p:spPr>
        <p:txBody>
          <a:bodyPr wrap="square" rtlCol="0">
            <a:spAutoFit/>
          </a:bodyPr>
          <a:lstStyle/>
          <a:p>
            <a:r>
              <a:rPr lang="en-GB" sz="3600" dirty="0">
                <a:latin typeface="Arial" panose="020B0604020202020204" pitchFamily="34" charset="0"/>
                <a:cs typeface="Arial" panose="020B0604020202020204" pitchFamily="34" charset="0"/>
              </a:rPr>
              <a:t>Working together, </a:t>
            </a:r>
          </a:p>
          <a:p>
            <a:r>
              <a:rPr lang="en-GB" sz="3600" dirty="0">
                <a:latin typeface="Arial" panose="020B0604020202020204" pitchFamily="34" charset="0"/>
                <a:cs typeface="Arial" panose="020B0604020202020204" pitchFamily="34" charset="0"/>
              </a:rPr>
              <a:t>we can make sure children’s rights are respected</a:t>
            </a:r>
          </a:p>
        </p:txBody>
      </p:sp>
      <p:pic>
        <p:nvPicPr>
          <p:cNvPr id="4" name="Picture 3" descr="A blue person with arms raised and thumbs up">
            <a:extLst>
              <a:ext uri="{FF2B5EF4-FFF2-40B4-BE49-F238E27FC236}">
                <a16:creationId xmlns:a16="http://schemas.microsoft.com/office/drawing/2014/main" id="{7895438A-E2C5-FB67-3241-9F9292AD23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8014" y="3712541"/>
            <a:ext cx="2128630" cy="2595435"/>
          </a:xfrm>
          <a:prstGeom prst="rect">
            <a:avLst/>
          </a:prstGeom>
        </p:spPr>
      </p:pic>
      <p:sp>
        <p:nvSpPr>
          <p:cNvPr id="6" name="Rectangle 5">
            <a:extLst>
              <a:ext uri="{FF2B5EF4-FFF2-40B4-BE49-F238E27FC236}">
                <a16:creationId xmlns:a16="http://schemas.microsoft.com/office/drawing/2014/main" id="{EF76D315-A631-03D0-359A-435527542D6F}"/>
              </a:ext>
            </a:extLst>
          </p:cNvPr>
          <p:cNvSpPr/>
          <p:nvPr/>
        </p:nvSpPr>
        <p:spPr>
          <a:xfrm flipH="1">
            <a:off x="6324600" y="0"/>
            <a:ext cx="5867400"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B3D56EF-9B47-ECAF-1E22-0462A78B3DD8}"/>
              </a:ext>
            </a:extLst>
          </p:cNvPr>
          <p:cNvSpPr txBox="1"/>
          <p:nvPr/>
        </p:nvSpPr>
        <p:spPr>
          <a:xfrm>
            <a:off x="7262190" y="1963270"/>
            <a:ext cx="4352635" cy="3046988"/>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The Scottish Government cannot guarantee the quality or accuracy of the materials contained in the external linked resources. Nothing in this document, or in its linked resources, is intended to constitute legal advice.</a:t>
            </a:r>
          </a:p>
        </p:txBody>
      </p:sp>
    </p:spTree>
    <p:extLst>
      <p:ext uri="{BB962C8B-B14F-4D97-AF65-F5344CB8AC3E}">
        <p14:creationId xmlns:p14="http://schemas.microsoft.com/office/powerpoint/2010/main" val="113015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64F0A68-146B-BB0C-A8EF-8173207BE7E8}"/>
              </a:ext>
            </a:extLst>
          </p:cNvPr>
          <p:cNvSpPr/>
          <p:nvPr/>
        </p:nvSpPr>
        <p:spPr>
          <a:xfrm>
            <a:off x="0" y="0"/>
            <a:ext cx="12192001"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7BA7F37A-C751-0667-5B1C-9DC8340F6AE3}"/>
              </a:ext>
            </a:extLst>
          </p:cNvPr>
          <p:cNvSpPr>
            <a:spLocks noChangeArrowheads="1"/>
          </p:cNvSpPr>
          <p:nvPr/>
        </p:nvSpPr>
        <p:spPr bwMode="auto">
          <a:xfrm>
            <a:off x="914400" y="914400"/>
            <a:ext cx="8559799" cy="4605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ts val="3000"/>
              </a:lnSpc>
              <a:spcAft>
                <a:spcPts val="1200"/>
              </a:spcAft>
            </a:pPr>
            <a:r>
              <a:rPr lang="en-GB" sz="2400" dirty="0"/>
              <a:t>Children and young people have rights. In Scotland, these are protected by the </a:t>
            </a:r>
            <a:r>
              <a:rPr lang="en-GB" sz="2400" b="1" dirty="0"/>
              <a:t>UN Convention on the Rights of the Child (UNCRC)</a:t>
            </a:r>
            <a:r>
              <a:rPr lang="en-GB" sz="2400" dirty="0"/>
              <a:t>, which is now part of Scottish law.</a:t>
            </a:r>
          </a:p>
          <a:p>
            <a:pPr>
              <a:lnSpc>
                <a:spcPts val="3000"/>
              </a:lnSpc>
              <a:spcAft>
                <a:spcPts val="1200"/>
              </a:spcAft>
            </a:pPr>
            <a:r>
              <a:rPr lang="en-GB" sz="2400" dirty="0"/>
              <a:t>This guide shows what children’s rights mean in everyday life and what can happen if a child feels their rights are not being respected. It highlights the role of </a:t>
            </a:r>
            <a:r>
              <a:rPr lang="en-GB" sz="2400" b="1" dirty="0"/>
              <a:t>trusted adults</a:t>
            </a:r>
            <a:r>
              <a:rPr lang="en-GB" sz="2400" dirty="0"/>
              <a:t> who listen, take children seriously and help them find support.</a:t>
            </a:r>
          </a:p>
          <a:p>
            <a:pPr>
              <a:lnSpc>
                <a:spcPts val="3000"/>
              </a:lnSpc>
              <a:spcAft>
                <a:spcPts val="1200"/>
              </a:spcAft>
            </a:pPr>
            <a:r>
              <a:rPr lang="en-GB" sz="2400" dirty="0"/>
              <a:t>Children should feel safe to share their views, ask questions and raise concerns. By working together, children and trusted adults can help make sure children’s rights are understood and respected.</a:t>
            </a:r>
          </a:p>
        </p:txBody>
      </p:sp>
    </p:spTree>
    <p:extLst>
      <p:ext uri="{BB962C8B-B14F-4D97-AF65-F5344CB8AC3E}">
        <p14:creationId xmlns:p14="http://schemas.microsoft.com/office/powerpoint/2010/main" val="4105166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8CD04E-74AD-459C-D280-594238B512D4}"/>
              </a:ext>
            </a:extLst>
          </p:cNvPr>
          <p:cNvSpPr txBox="1"/>
          <p:nvPr/>
        </p:nvSpPr>
        <p:spPr>
          <a:xfrm>
            <a:off x="1416050" y="1111010"/>
            <a:ext cx="7064451" cy="2308324"/>
          </a:xfrm>
          <a:prstGeom prst="rect">
            <a:avLst/>
          </a:prstGeom>
          <a:noFill/>
        </p:spPr>
        <p:txBody>
          <a:bodyPr wrap="square" rtlCol="0">
            <a:spAutoFit/>
          </a:bodyPr>
          <a:lstStyle/>
          <a:p>
            <a:r>
              <a:rPr lang="en-GB" sz="4800" b="1" dirty="0">
                <a:latin typeface="Arial" panose="020B0604020202020204" pitchFamily="34" charset="0"/>
                <a:cs typeface="Arial" panose="020B0604020202020204" pitchFamily="34" charset="0"/>
              </a:rPr>
              <a:t>The UNCRC Act 2024 makes children’s rights part of Scottish law</a:t>
            </a:r>
          </a:p>
        </p:txBody>
      </p:sp>
      <p:pic>
        <p:nvPicPr>
          <p:cNvPr id="5" name="Picture 4" descr="A group of people standing together&#10;&#10;AI-generated content may be incorrect.">
            <a:extLst>
              <a:ext uri="{FF2B5EF4-FFF2-40B4-BE49-F238E27FC236}">
                <a16:creationId xmlns:a16="http://schemas.microsoft.com/office/drawing/2014/main" id="{C376A90F-7EE7-B518-698C-44A171B22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000" y="2954791"/>
            <a:ext cx="3786066" cy="3362780"/>
          </a:xfrm>
          <a:prstGeom prst="rect">
            <a:avLst/>
          </a:prstGeom>
        </p:spPr>
      </p:pic>
      <p:sp>
        <p:nvSpPr>
          <p:cNvPr id="6" name="Right Triangle 5">
            <a:extLst>
              <a:ext uri="{FF2B5EF4-FFF2-40B4-BE49-F238E27FC236}">
                <a16:creationId xmlns:a16="http://schemas.microsoft.com/office/drawing/2014/main" id="{FFC55342-E0F9-6491-468E-51B25E22E4CC}"/>
              </a:ext>
            </a:extLst>
          </p:cNvPr>
          <p:cNvSpPr/>
          <p:nvPr/>
        </p:nvSpPr>
        <p:spPr>
          <a:xfrm rot="13500000">
            <a:off x="-666900" y="1481152"/>
            <a:ext cx="1333800" cy="1333800"/>
          </a:xfrm>
          <a:prstGeom prst="rtTriangle">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0556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08D0814-C37C-CF4C-96DD-8332CEB0B784}"/>
              </a:ext>
            </a:extLst>
          </p:cNvPr>
          <p:cNvSpPr/>
          <p:nvPr/>
        </p:nvSpPr>
        <p:spPr>
          <a:xfrm>
            <a:off x="-1" y="0"/>
            <a:ext cx="5867402"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78FA6D6-CF37-04EF-3D73-9AA7126C4CF8}"/>
              </a:ext>
            </a:extLst>
          </p:cNvPr>
          <p:cNvSpPr txBox="1"/>
          <p:nvPr/>
        </p:nvSpPr>
        <p:spPr>
          <a:xfrm>
            <a:off x="7096033" y="871577"/>
            <a:ext cx="4249126" cy="5262979"/>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The UNCRC Act 2024 is a promise to respect and protect children’s rights including:</a:t>
            </a:r>
          </a:p>
          <a:p>
            <a:endParaRPr lang="en-GB" sz="2400" b="1" dirty="0">
              <a:latin typeface="Arial" panose="020B0604020202020204" pitchFamily="34" charset="0"/>
              <a:cs typeface="Arial" panose="020B0604020202020204" pitchFamily="34" charset="0"/>
            </a:endParaRPr>
          </a:p>
          <a:p>
            <a:pPr marL="225425" indent="-225425">
              <a:buFont typeface="Arial" panose="020B0604020202020204" pitchFamily="34" charset="0"/>
              <a:buChar char="•"/>
            </a:pPr>
            <a:r>
              <a:rPr lang="en-GB" sz="2400" dirty="0">
                <a:latin typeface="Arial" panose="020B0604020202020204" pitchFamily="34" charset="0"/>
                <a:cs typeface="Arial" panose="020B0604020202020204" pitchFamily="34" charset="0"/>
              </a:rPr>
              <a:t>To be listened to and taken seriously</a:t>
            </a:r>
          </a:p>
          <a:p>
            <a:pPr marL="225425" indent="-225425">
              <a:buFont typeface="Arial" panose="020B0604020202020204" pitchFamily="34" charset="0"/>
              <a:buChar char="•"/>
            </a:pPr>
            <a:r>
              <a:rPr lang="en-GB" sz="2400" dirty="0">
                <a:latin typeface="Arial" panose="020B0604020202020204" pitchFamily="34" charset="0"/>
                <a:cs typeface="Arial" panose="020B0604020202020204" pitchFamily="34" charset="0"/>
              </a:rPr>
              <a:t>Best interests of the child</a:t>
            </a:r>
          </a:p>
          <a:p>
            <a:pPr marL="225425" indent="-225425">
              <a:buFont typeface="Arial" panose="020B0604020202020204" pitchFamily="34" charset="0"/>
              <a:buChar char="•"/>
            </a:pPr>
            <a:r>
              <a:rPr lang="en-GB" sz="2400" dirty="0">
                <a:latin typeface="Arial" panose="020B0604020202020204" pitchFamily="34" charset="0"/>
                <a:cs typeface="Arial" panose="020B0604020202020204" pitchFamily="34" charset="0"/>
              </a:rPr>
              <a:t>Protected from exploitation</a:t>
            </a:r>
          </a:p>
          <a:p>
            <a:pPr marL="225425" indent="-225425">
              <a:buFont typeface="Arial" panose="020B0604020202020204" pitchFamily="34" charset="0"/>
              <a:buChar char="•"/>
            </a:pPr>
            <a:r>
              <a:rPr lang="en-GB" sz="2400" dirty="0">
                <a:latin typeface="Arial" panose="020B0604020202020204" pitchFamily="34" charset="0"/>
                <a:cs typeface="Arial" panose="020B0604020202020204" pitchFamily="34" charset="0"/>
              </a:rPr>
              <a:t>Protected from hurt and being badly treated</a:t>
            </a:r>
          </a:p>
          <a:p>
            <a:pPr marL="225425" indent="-225425">
              <a:buFont typeface="Arial" panose="020B0604020202020204" pitchFamily="34" charset="0"/>
              <a:buChar char="•"/>
            </a:pPr>
            <a:r>
              <a:rPr lang="en-GB" sz="2400" dirty="0">
                <a:latin typeface="Arial" panose="020B0604020202020204" pitchFamily="34" charset="0"/>
                <a:cs typeface="Arial" panose="020B0604020202020204" pitchFamily="34" charset="0"/>
              </a:rPr>
              <a:t>Protection against discrimination</a:t>
            </a:r>
          </a:p>
          <a:p>
            <a:pPr marL="225425" indent="-225425">
              <a:buFont typeface="Arial" panose="020B0604020202020204" pitchFamily="34" charset="0"/>
              <a:buChar char="•"/>
            </a:pPr>
            <a:r>
              <a:rPr lang="en-GB" sz="2400" dirty="0">
                <a:latin typeface="Arial" panose="020B0604020202020204" pitchFamily="34" charset="0"/>
                <a:cs typeface="Arial" panose="020B0604020202020204" pitchFamily="34" charset="0"/>
              </a:rPr>
              <a:t>To play and relax</a:t>
            </a:r>
            <a:endParaRPr lang="en-GB" sz="2400" dirty="0"/>
          </a:p>
        </p:txBody>
      </p:sp>
      <p:pic>
        <p:nvPicPr>
          <p:cNvPr id="5" name="Picture 4" descr="A blue person holding a sign with a qr code on it&#10;&#10;AI-generated content may be incorrect.">
            <a:extLst>
              <a:ext uri="{FF2B5EF4-FFF2-40B4-BE49-F238E27FC236}">
                <a16:creationId xmlns:a16="http://schemas.microsoft.com/office/drawing/2014/main" id="{6E702BCD-09BC-EDF4-4E75-B09818D2F3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8298" y="950794"/>
            <a:ext cx="3300469" cy="5090160"/>
          </a:xfrm>
          <a:prstGeom prst="rect">
            <a:avLst/>
          </a:prstGeom>
        </p:spPr>
      </p:pic>
      <p:pic>
        <p:nvPicPr>
          <p:cNvPr id="10" name="Picture 9" descr="A white arrow on a black background&#10;&#10;AI-generated content may be incorrect.">
            <a:extLst>
              <a:ext uri="{FF2B5EF4-FFF2-40B4-BE49-F238E27FC236}">
                <a16:creationId xmlns:a16="http://schemas.microsoft.com/office/drawing/2014/main" id="{EB15DEB0-5C9B-1D9A-582E-8142D8FC4D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2627" y="1023054"/>
            <a:ext cx="729546" cy="729546"/>
          </a:xfrm>
          <a:prstGeom prst="rect">
            <a:avLst/>
          </a:prstGeom>
        </p:spPr>
      </p:pic>
    </p:spTree>
    <p:extLst>
      <p:ext uri="{BB962C8B-B14F-4D97-AF65-F5344CB8AC3E}">
        <p14:creationId xmlns:p14="http://schemas.microsoft.com/office/powerpoint/2010/main" val="1800179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0BCA600-F544-A950-F5E4-E4165690BC7D}"/>
              </a:ext>
            </a:extLst>
          </p:cNvPr>
          <p:cNvSpPr/>
          <p:nvPr/>
        </p:nvSpPr>
        <p:spPr>
          <a:xfrm>
            <a:off x="-1" y="0"/>
            <a:ext cx="5867401"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81D33C58-E53A-3169-AFFE-40E04CD6B9E6}"/>
              </a:ext>
            </a:extLst>
          </p:cNvPr>
          <p:cNvSpPr txBox="1"/>
          <p:nvPr/>
        </p:nvSpPr>
        <p:spPr>
          <a:xfrm>
            <a:off x="7135699" y="2069629"/>
            <a:ext cx="4262986" cy="2862322"/>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“children have the right to express their views freely in all matters affecting them”</a:t>
            </a:r>
          </a:p>
        </p:txBody>
      </p:sp>
      <p:sp>
        <p:nvSpPr>
          <p:cNvPr id="2" name="TextBox 1">
            <a:extLst>
              <a:ext uri="{FF2B5EF4-FFF2-40B4-BE49-F238E27FC236}">
                <a16:creationId xmlns:a16="http://schemas.microsoft.com/office/drawing/2014/main" id="{E47965D0-F536-3AEC-41CE-5E05F40E89F0}"/>
              </a:ext>
            </a:extLst>
          </p:cNvPr>
          <p:cNvSpPr txBox="1"/>
          <p:nvPr/>
        </p:nvSpPr>
        <p:spPr>
          <a:xfrm>
            <a:off x="7135699" y="914400"/>
            <a:ext cx="3870278"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Article 12 of the UNCRC states:</a:t>
            </a:r>
            <a:endParaRPr lang="en-GB" sz="4800" dirty="0">
              <a:latin typeface="Arial" panose="020B0604020202020204" pitchFamily="34" charset="0"/>
              <a:cs typeface="Arial" panose="020B0604020202020204" pitchFamily="34" charset="0"/>
            </a:endParaRPr>
          </a:p>
        </p:txBody>
      </p:sp>
      <p:pic>
        <p:nvPicPr>
          <p:cNvPr id="5" name="Picture 4" descr="A cartoon of a person with a sign that says speak and be heard">
            <a:extLst>
              <a:ext uri="{FF2B5EF4-FFF2-40B4-BE49-F238E27FC236}">
                <a16:creationId xmlns:a16="http://schemas.microsoft.com/office/drawing/2014/main" id="{9AFAB04F-46E6-09CA-8C86-A932489DBF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6041" y="1204913"/>
            <a:ext cx="2775316" cy="4569701"/>
          </a:xfrm>
          <a:prstGeom prst="rect">
            <a:avLst/>
          </a:prstGeom>
        </p:spPr>
      </p:pic>
      <p:pic>
        <p:nvPicPr>
          <p:cNvPr id="10" name="Picture 9" descr="A white house in a black circle&#10;&#10;AI-generated content may be incorrect.">
            <a:extLst>
              <a:ext uri="{FF2B5EF4-FFF2-40B4-BE49-F238E27FC236}">
                <a16:creationId xmlns:a16="http://schemas.microsoft.com/office/drawing/2014/main" id="{712092B0-D80A-639B-4AFA-99B4D75ACF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5581217" y="1213352"/>
            <a:ext cx="523222" cy="506344"/>
          </a:xfrm>
          <a:prstGeom prst="rect">
            <a:avLst/>
          </a:prstGeom>
        </p:spPr>
      </p:pic>
    </p:spTree>
    <p:extLst>
      <p:ext uri="{BB962C8B-B14F-4D97-AF65-F5344CB8AC3E}">
        <p14:creationId xmlns:p14="http://schemas.microsoft.com/office/powerpoint/2010/main" val="418003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CDD8F34-090C-E8FE-5DBA-237F9F050675}"/>
              </a:ext>
            </a:extLst>
          </p:cNvPr>
          <p:cNvSpPr/>
          <p:nvPr/>
        </p:nvSpPr>
        <p:spPr>
          <a:xfrm>
            <a:off x="0" y="0"/>
            <a:ext cx="5867400"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1A9F0687-87D4-6F25-24C4-36EBFD2FD050}"/>
              </a:ext>
            </a:extLst>
          </p:cNvPr>
          <p:cNvSpPr txBox="1"/>
          <p:nvPr/>
        </p:nvSpPr>
        <p:spPr>
          <a:xfrm>
            <a:off x="6905768" y="921603"/>
            <a:ext cx="4373418" cy="83099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But when something isn’t working, what should they do?</a:t>
            </a:r>
          </a:p>
        </p:txBody>
      </p:sp>
      <p:sp>
        <p:nvSpPr>
          <p:cNvPr id="11" name="TextBox 10">
            <a:extLst>
              <a:ext uri="{FF2B5EF4-FFF2-40B4-BE49-F238E27FC236}">
                <a16:creationId xmlns:a16="http://schemas.microsoft.com/office/drawing/2014/main" id="{687BA86B-2908-8E25-009C-CD48F94D51D4}"/>
              </a:ext>
            </a:extLst>
          </p:cNvPr>
          <p:cNvSpPr txBox="1"/>
          <p:nvPr/>
        </p:nvSpPr>
        <p:spPr>
          <a:xfrm>
            <a:off x="912814" y="914400"/>
            <a:ext cx="3608386" cy="1754326"/>
          </a:xfrm>
          <a:prstGeom prst="rect">
            <a:avLst/>
          </a:prstGeom>
          <a:noFill/>
        </p:spPr>
        <p:txBody>
          <a:bodyPr wrap="square">
            <a:spAutoFit/>
          </a:bodyPr>
          <a:lstStyle/>
          <a:p>
            <a:r>
              <a:rPr lang="en-GB" sz="3600" b="1" dirty="0">
                <a:latin typeface="Arial" panose="020B0604020202020204" pitchFamily="34" charset="0"/>
                <a:cs typeface="Arial" panose="020B0604020202020204" pitchFamily="34" charset="0"/>
              </a:rPr>
              <a:t>Every child should have their rights met</a:t>
            </a:r>
          </a:p>
        </p:txBody>
      </p:sp>
      <p:pic>
        <p:nvPicPr>
          <p:cNvPr id="12" name="Picture 11" descr="A white arrow in a black circle&#10;&#10;AI-generated content may be incorrect.">
            <a:extLst>
              <a:ext uri="{FF2B5EF4-FFF2-40B4-BE49-F238E27FC236}">
                <a16:creationId xmlns:a16="http://schemas.microsoft.com/office/drawing/2014/main" id="{2DA1D5A0-D0FF-718B-D8AC-1D6777EFA1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5490184" y="4512481"/>
            <a:ext cx="754432" cy="754432"/>
          </a:xfrm>
          <a:prstGeom prst="rect">
            <a:avLst/>
          </a:prstGeom>
        </p:spPr>
      </p:pic>
      <p:pic>
        <p:nvPicPr>
          <p:cNvPr id="5" name="Picture 4" descr="A purple character with a white speech bubble that says something doesn't feel right">
            <a:extLst>
              <a:ext uri="{FF2B5EF4-FFF2-40B4-BE49-F238E27FC236}">
                <a16:creationId xmlns:a16="http://schemas.microsoft.com/office/drawing/2014/main" id="{33204834-4065-1833-7C1B-FAEB1A8E99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1432" y="3024361"/>
            <a:ext cx="2442568" cy="3478004"/>
          </a:xfrm>
          <a:prstGeom prst="rect">
            <a:avLst/>
          </a:prstGeom>
        </p:spPr>
      </p:pic>
      <p:pic>
        <p:nvPicPr>
          <p:cNvPr id="8" name="Picture 7" descr="A purple person with crossed arms thinking I'd like to share my views and concerns about my rights">
            <a:extLst>
              <a:ext uri="{FF2B5EF4-FFF2-40B4-BE49-F238E27FC236}">
                <a16:creationId xmlns:a16="http://schemas.microsoft.com/office/drawing/2014/main" id="{99D86FF6-1BB9-E66C-AFC2-66A6A9C44DC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93583" y="2462300"/>
            <a:ext cx="3456671" cy="3646598"/>
          </a:xfrm>
          <a:prstGeom prst="rect">
            <a:avLst/>
          </a:prstGeom>
        </p:spPr>
      </p:pic>
    </p:spTree>
    <p:extLst>
      <p:ext uri="{BB962C8B-B14F-4D97-AF65-F5344CB8AC3E}">
        <p14:creationId xmlns:p14="http://schemas.microsoft.com/office/powerpoint/2010/main" val="3810056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EDBDC7-919E-73ED-D15D-2A7CFF8EBCB3}"/>
              </a:ext>
            </a:extLst>
          </p:cNvPr>
          <p:cNvSpPr/>
          <p:nvPr/>
        </p:nvSpPr>
        <p:spPr>
          <a:xfrm>
            <a:off x="0" y="0"/>
            <a:ext cx="6096000"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26B545F-A026-23CB-FA2B-9836D28C9E39}"/>
              </a:ext>
            </a:extLst>
          </p:cNvPr>
          <p:cNvSpPr txBox="1"/>
          <p:nvPr/>
        </p:nvSpPr>
        <p:spPr>
          <a:xfrm>
            <a:off x="914400" y="914400"/>
            <a:ext cx="3925924" cy="1815882"/>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When children feel their rights aren’t respected there are people who can help...</a:t>
            </a:r>
          </a:p>
        </p:txBody>
      </p:sp>
      <p:sp>
        <p:nvSpPr>
          <p:cNvPr id="4" name="TextBox 3">
            <a:extLst>
              <a:ext uri="{FF2B5EF4-FFF2-40B4-BE49-F238E27FC236}">
                <a16:creationId xmlns:a16="http://schemas.microsoft.com/office/drawing/2014/main" id="{104A23D8-2056-7996-4DBD-660F921B4C71}"/>
              </a:ext>
            </a:extLst>
          </p:cNvPr>
          <p:cNvSpPr txBox="1"/>
          <p:nvPr/>
        </p:nvSpPr>
        <p:spPr>
          <a:xfrm>
            <a:off x="914400" y="3429000"/>
            <a:ext cx="3870326" cy="2677656"/>
          </a:xfrm>
          <a:prstGeom prst="rect">
            <a:avLst/>
          </a:prstGeom>
          <a:noFill/>
        </p:spPr>
        <p:txBody>
          <a:bodyPr wrap="square" rtlCol="0">
            <a:spAutoFit/>
          </a:bodyPr>
          <a:lstStyle/>
          <a:p>
            <a:r>
              <a:rPr lang="en-GB" sz="2800" b="1" u="sng" dirty="0">
                <a:latin typeface="Arial" panose="020B0604020202020204" pitchFamily="34" charset="0"/>
                <a:cs typeface="Arial" panose="020B0604020202020204" pitchFamily="34" charset="0"/>
              </a:rPr>
              <a:t>Trusted adults </a:t>
            </a:r>
            <a:r>
              <a:rPr lang="en-GB" sz="2800" b="1" dirty="0">
                <a:latin typeface="Arial" panose="020B0604020202020204" pitchFamily="34" charset="0"/>
                <a:cs typeface="Arial" panose="020B0604020202020204" pitchFamily="34" charset="0"/>
              </a:rPr>
              <a:t>together with children, can create positive change and make things better for everyone.</a:t>
            </a:r>
          </a:p>
        </p:txBody>
      </p:sp>
      <p:pic>
        <p:nvPicPr>
          <p:cNvPr id="8" name="Picture 7" descr="A cartoon of a child sitting next to an adult talking. The adult is wondering what their role is in the trusted adult space">
            <a:extLst>
              <a:ext uri="{FF2B5EF4-FFF2-40B4-BE49-F238E27FC236}">
                <a16:creationId xmlns:a16="http://schemas.microsoft.com/office/drawing/2014/main" id="{75F5C332-A2CF-A88F-2F28-B51A2BAACB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4164" y="923544"/>
            <a:ext cx="4023436" cy="5192256"/>
          </a:xfrm>
          <a:prstGeom prst="rect">
            <a:avLst/>
          </a:prstGeom>
        </p:spPr>
      </p:pic>
    </p:spTree>
    <p:extLst>
      <p:ext uri="{BB962C8B-B14F-4D97-AF65-F5344CB8AC3E}">
        <p14:creationId xmlns:p14="http://schemas.microsoft.com/office/powerpoint/2010/main" val="323674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FC8D89-03BD-5E48-F959-30429C23B413}"/>
              </a:ext>
            </a:extLst>
          </p:cNvPr>
          <p:cNvSpPr/>
          <p:nvPr/>
        </p:nvSpPr>
        <p:spPr>
          <a:xfrm>
            <a:off x="1" y="0"/>
            <a:ext cx="5867400"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D8D3FC7F-68EA-3F7D-C574-17B796D2AE26}"/>
              </a:ext>
            </a:extLst>
          </p:cNvPr>
          <p:cNvSpPr txBox="1"/>
          <p:nvPr/>
        </p:nvSpPr>
        <p:spPr>
          <a:xfrm>
            <a:off x="932638" y="933076"/>
            <a:ext cx="4354106" cy="523807"/>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Who are trusted adults?  </a:t>
            </a:r>
          </a:p>
        </p:txBody>
      </p:sp>
      <p:sp>
        <p:nvSpPr>
          <p:cNvPr id="9" name="TextBox 8">
            <a:extLst>
              <a:ext uri="{FF2B5EF4-FFF2-40B4-BE49-F238E27FC236}">
                <a16:creationId xmlns:a16="http://schemas.microsoft.com/office/drawing/2014/main" id="{04061B48-5A57-AA3D-8427-E453D98DC446}"/>
              </a:ext>
            </a:extLst>
          </p:cNvPr>
          <p:cNvSpPr txBox="1"/>
          <p:nvPr/>
        </p:nvSpPr>
        <p:spPr>
          <a:xfrm>
            <a:off x="932638" y="1766748"/>
            <a:ext cx="4327525" cy="156966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Youth workers - Health workers - Parent/ carer/ family members - Advocacy workers - School staff - Social workers</a:t>
            </a:r>
          </a:p>
        </p:txBody>
      </p:sp>
      <p:pic>
        <p:nvPicPr>
          <p:cNvPr id="4" name="Picture 3" descr="A group of people standing together&#10;&#10;AI-generated content may be incorrect.">
            <a:extLst>
              <a:ext uri="{FF2B5EF4-FFF2-40B4-BE49-F238E27FC236}">
                <a16:creationId xmlns:a16="http://schemas.microsoft.com/office/drawing/2014/main" id="{C24C007B-DB34-746B-075E-EB7C2BEA05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4846" y="3659651"/>
            <a:ext cx="4033189" cy="2598791"/>
          </a:xfrm>
          <a:prstGeom prst="rect">
            <a:avLst/>
          </a:prstGeom>
        </p:spPr>
      </p:pic>
      <p:sp>
        <p:nvSpPr>
          <p:cNvPr id="12" name="TextBox 11">
            <a:extLst>
              <a:ext uri="{FF2B5EF4-FFF2-40B4-BE49-F238E27FC236}">
                <a16:creationId xmlns:a16="http://schemas.microsoft.com/office/drawing/2014/main" id="{E07F7C92-5A93-4084-A748-F77F7ED89CD0}"/>
              </a:ext>
            </a:extLst>
          </p:cNvPr>
          <p:cNvSpPr txBox="1"/>
          <p:nvPr/>
        </p:nvSpPr>
        <p:spPr>
          <a:xfrm>
            <a:off x="6800038" y="1779431"/>
            <a:ext cx="4689719" cy="3785652"/>
          </a:xfrm>
          <a:prstGeom prst="rect">
            <a:avLst/>
          </a:prstGeom>
          <a:noFill/>
        </p:spPr>
        <p:txBody>
          <a:bodyPr wrap="square" rtlCol="0">
            <a:spAutoFit/>
          </a:bodyPr>
          <a:lstStyle/>
          <a:p>
            <a:pPr marL="457200" indent="-457200">
              <a:buFont typeface="System Font Regular"/>
              <a:buChar char="→"/>
            </a:pPr>
            <a:r>
              <a:rPr lang="en-GB" sz="2400" dirty="0">
                <a:latin typeface="Arial" panose="020B0604020202020204" pitchFamily="34" charset="0"/>
                <a:cs typeface="Arial" panose="020B0604020202020204" pitchFamily="34" charset="0"/>
              </a:rPr>
              <a:t>Non-judgemental</a:t>
            </a:r>
          </a:p>
          <a:p>
            <a:pPr marL="457200" indent="-457200">
              <a:buFont typeface="System Font Regular"/>
              <a:buChar char="→"/>
            </a:pPr>
            <a:r>
              <a:rPr lang="en-GB" sz="2400" dirty="0">
                <a:latin typeface="Arial" panose="020B0604020202020204" pitchFamily="34" charset="0"/>
                <a:cs typeface="Arial" panose="020B0604020202020204" pitchFamily="34" charset="0"/>
              </a:rPr>
              <a:t>Friendly</a:t>
            </a:r>
          </a:p>
          <a:p>
            <a:pPr marL="457200" indent="-457200">
              <a:buFont typeface="System Font Regular"/>
              <a:buChar char="→"/>
            </a:pPr>
            <a:r>
              <a:rPr lang="en-GB" sz="2400" dirty="0">
                <a:latin typeface="Arial" panose="020B0604020202020204" pitchFamily="34" charset="0"/>
                <a:cs typeface="Arial" panose="020B0604020202020204" pitchFamily="34" charset="0"/>
              </a:rPr>
              <a:t>Trustworthy</a:t>
            </a:r>
          </a:p>
          <a:p>
            <a:pPr marL="457200" indent="-457200">
              <a:buFont typeface="System Font Regular"/>
              <a:buChar char="→"/>
            </a:pPr>
            <a:r>
              <a:rPr lang="en-GB" sz="2400" dirty="0">
                <a:latin typeface="Arial" panose="020B0604020202020204" pitchFamily="34" charset="0"/>
                <a:cs typeface="Arial" panose="020B0604020202020204" pitchFamily="34" charset="0"/>
              </a:rPr>
              <a:t>Caring</a:t>
            </a:r>
          </a:p>
          <a:p>
            <a:pPr marL="457200" indent="-457200">
              <a:buFont typeface="System Font Regular"/>
              <a:buChar char="→"/>
            </a:pPr>
            <a:r>
              <a:rPr lang="en-GB" sz="2400" dirty="0">
                <a:latin typeface="Arial" panose="020B0604020202020204" pitchFamily="34" charset="0"/>
                <a:cs typeface="Arial" panose="020B0604020202020204" pitchFamily="34" charset="0"/>
              </a:rPr>
              <a:t>Kind</a:t>
            </a:r>
          </a:p>
          <a:p>
            <a:pPr marL="457200" indent="-457200">
              <a:buFont typeface="System Font Regular"/>
              <a:buChar char="→"/>
            </a:pPr>
            <a:r>
              <a:rPr lang="en-GB" sz="2400" dirty="0">
                <a:latin typeface="Arial" panose="020B0604020202020204" pitchFamily="34" charset="0"/>
                <a:cs typeface="Arial" panose="020B0604020202020204" pitchFamily="34" charset="0"/>
              </a:rPr>
              <a:t>Respectful</a:t>
            </a:r>
          </a:p>
          <a:p>
            <a:pPr marL="457200" indent="-457200">
              <a:buFont typeface="System Font Regular"/>
              <a:buChar char="→"/>
            </a:pPr>
            <a:r>
              <a:rPr lang="en-GB" sz="2400" dirty="0">
                <a:latin typeface="Arial" panose="020B0604020202020204" pitchFamily="34" charset="0"/>
                <a:cs typeface="Arial" panose="020B0604020202020204" pitchFamily="34" charset="0"/>
              </a:rPr>
              <a:t>Supportive</a:t>
            </a:r>
          </a:p>
          <a:p>
            <a:pPr marL="457200" indent="-457200">
              <a:buFont typeface="System Font Regular"/>
              <a:buChar char="→"/>
            </a:pPr>
            <a:r>
              <a:rPr lang="en-GB" sz="2400" dirty="0">
                <a:latin typeface="Arial" panose="020B0604020202020204" pitchFamily="34" charset="0"/>
                <a:cs typeface="Arial" panose="020B0604020202020204" pitchFamily="34" charset="0"/>
              </a:rPr>
              <a:t>Understand children’s rights</a:t>
            </a:r>
          </a:p>
          <a:p>
            <a:pPr marL="457200" indent="-457200">
              <a:buFont typeface="System Font Regular"/>
              <a:buChar char="→"/>
            </a:pPr>
            <a:r>
              <a:rPr lang="en-GB" sz="2400" dirty="0">
                <a:latin typeface="Arial" panose="020B0604020202020204" pitchFamily="34" charset="0"/>
                <a:cs typeface="Arial" panose="020B0604020202020204" pitchFamily="34" charset="0"/>
              </a:rPr>
              <a:t>Believes in children</a:t>
            </a:r>
          </a:p>
          <a:p>
            <a:pPr marL="457200" indent="-457200">
              <a:buFont typeface="System Font Regular"/>
              <a:buChar char="→"/>
            </a:pPr>
            <a:r>
              <a:rPr lang="en-GB" sz="2400" dirty="0">
                <a:latin typeface="Arial" panose="020B0604020202020204" pitchFamily="34" charset="0"/>
                <a:cs typeface="Arial" panose="020B0604020202020204" pitchFamily="34" charset="0"/>
              </a:rPr>
              <a:t>Child-centred</a:t>
            </a:r>
          </a:p>
        </p:txBody>
      </p:sp>
      <p:sp>
        <p:nvSpPr>
          <p:cNvPr id="13" name="TextBox 12">
            <a:extLst>
              <a:ext uri="{FF2B5EF4-FFF2-40B4-BE49-F238E27FC236}">
                <a16:creationId xmlns:a16="http://schemas.microsoft.com/office/drawing/2014/main" id="{51BDBB9E-85C7-CFB3-A2B3-EE9A827A8BEC}"/>
              </a:ext>
            </a:extLst>
          </p:cNvPr>
          <p:cNvSpPr txBox="1"/>
          <p:nvPr/>
        </p:nvSpPr>
        <p:spPr>
          <a:xfrm>
            <a:off x="6800039" y="914400"/>
            <a:ext cx="4332472" cy="523220"/>
          </a:xfrm>
          <a:prstGeom prst="rect">
            <a:avLst/>
          </a:prstGeom>
          <a:noFill/>
        </p:spPr>
        <p:txBody>
          <a:bodyPr wrap="square">
            <a:spAutoFit/>
          </a:bodyPr>
          <a:lstStyle/>
          <a:p>
            <a:r>
              <a:rPr lang="en-GB" sz="2800" b="1" dirty="0">
                <a:latin typeface="Arial" panose="020B0604020202020204" pitchFamily="34" charset="0"/>
                <a:cs typeface="Arial" panose="020B0604020202020204" pitchFamily="34" charset="0"/>
              </a:rPr>
              <a:t>What are their qualities?</a:t>
            </a:r>
            <a:endParaRPr lang="en-GB" sz="2800" dirty="0"/>
          </a:p>
        </p:txBody>
      </p:sp>
    </p:spTree>
    <p:extLst>
      <p:ext uri="{BB962C8B-B14F-4D97-AF65-F5344CB8AC3E}">
        <p14:creationId xmlns:p14="http://schemas.microsoft.com/office/powerpoint/2010/main" val="2687867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1E111AB-C623-D0B8-B829-7BC1331CB482}"/>
              </a:ext>
            </a:extLst>
          </p:cNvPr>
          <p:cNvSpPr/>
          <p:nvPr/>
        </p:nvSpPr>
        <p:spPr>
          <a:xfrm>
            <a:off x="7874890" y="0"/>
            <a:ext cx="3614747"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521319F-E57A-6D78-7229-23C8B2663F2D}"/>
              </a:ext>
            </a:extLst>
          </p:cNvPr>
          <p:cNvSpPr/>
          <p:nvPr/>
        </p:nvSpPr>
        <p:spPr>
          <a:xfrm>
            <a:off x="702365" y="0"/>
            <a:ext cx="3614747"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B962924-6025-1D5E-5058-B5012303308E}"/>
              </a:ext>
            </a:extLst>
          </p:cNvPr>
          <p:cNvSpPr txBox="1"/>
          <p:nvPr/>
        </p:nvSpPr>
        <p:spPr>
          <a:xfrm>
            <a:off x="4566599" y="4286058"/>
            <a:ext cx="2601603" cy="1384995"/>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Working together to find solutions</a:t>
            </a:r>
          </a:p>
        </p:txBody>
      </p:sp>
      <p:sp>
        <p:nvSpPr>
          <p:cNvPr id="2" name="TextBox 1">
            <a:extLst>
              <a:ext uri="{FF2B5EF4-FFF2-40B4-BE49-F238E27FC236}">
                <a16:creationId xmlns:a16="http://schemas.microsoft.com/office/drawing/2014/main" id="{BD43F740-2063-FBF1-BBE6-F1F679A88535}"/>
              </a:ext>
            </a:extLst>
          </p:cNvPr>
          <p:cNvSpPr txBox="1"/>
          <p:nvPr/>
        </p:nvSpPr>
        <p:spPr>
          <a:xfrm>
            <a:off x="914400" y="4267200"/>
            <a:ext cx="2500313" cy="1815882"/>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Trusted adults listen and help plan what’s next</a:t>
            </a:r>
          </a:p>
        </p:txBody>
      </p:sp>
      <p:sp>
        <p:nvSpPr>
          <p:cNvPr id="9" name="TextBox 8">
            <a:extLst>
              <a:ext uri="{FF2B5EF4-FFF2-40B4-BE49-F238E27FC236}">
                <a16:creationId xmlns:a16="http://schemas.microsoft.com/office/drawing/2014/main" id="{9C443E86-2CE7-5234-9A8B-9DD308E0B5BC}"/>
              </a:ext>
            </a:extLst>
          </p:cNvPr>
          <p:cNvSpPr txBox="1"/>
          <p:nvPr/>
        </p:nvSpPr>
        <p:spPr>
          <a:xfrm>
            <a:off x="8107561" y="4197459"/>
            <a:ext cx="3181082" cy="1815882"/>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Children are heard and their views are respected</a:t>
            </a:r>
          </a:p>
        </p:txBody>
      </p:sp>
      <p:pic>
        <p:nvPicPr>
          <p:cNvPr id="10" name="Picture 9" descr="A purple heart with hands around it">
            <a:extLst>
              <a:ext uri="{FF2B5EF4-FFF2-40B4-BE49-F238E27FC236}">
                <a16:creationId xmlns:a16="http://schemas.microsoft.com/office/drawing/2014/main" id="{15DA7D9E-3174-0EA9-274D-E3FEF0580D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96023" y="1751617"/>
            <a:ext cx="2997086" cy="1601183"/>
          </a:xfrm>
          <a:prstGeom prst="rect">
            <a:avLst/>
          </a:prstGeom>
        </p:spPr>
      </p:pic>
      <p:pic>
        <p:nvPicPr>
          <p:cNvPr id="12" name="Picture 11" descr="A group of people with arrows pointing to each other indicating they are having a conversation">
            <a:extLst>
              <a:ext uri="{FF2B5EF4-FFF2-40B4-BE49-F238E27FC236}">
                <a16:creationId xmlns:a16="http://schemas.microsoft.com/office/drawing/2014/main" id="{6EBEE87B-01B6-4585-3750-506077E0C0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6579" y="1477475"/>
            <a:ext cx="2668752" cy="1951525"/>
          </a:xfrm>
          <a:prstGeom prst="rect">
            <a:avLst/>
          </a:prstGeom>
        </p:spPr>
      </p:pic>
      <p:pic>
        <p:nvPicPr>
          <p:cNvPr id="16" name="Picture 15" descr="A group of people standing next to a sign with arrows going in different directions">
            <a:extLst>
              <a:ext uri="{FF2B5EF4-FFF2-40B4-BE49-F238E27FC236}">
                <a16:creationId xmlns:a16="http://schemas.microsoft.com/office/drawing/2014/main" id="{628794D7-0D8B-FE75-038A-6D64931196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70313" y="1413681"/>
            <a:ext cx="2705100" cy="2190750"/>
          </a:xfrm>
          <a:prstGeom prst="rect">
            <a:avLst/>
          </a:prstGeom>
        </p:spPr>
      </p:pic>
      <p:pic>
        <p:nvPicPr>
          <p:cNvPr id="19" name="Picture 18" descr="A white arrow in a black circle&#10;&#10;AI-generated content may be incorrect.">
            <a:extLst>
              <a:ext uri="{FF2B5EF4-FFF2-40B4-BE49-F238E27FC236}">
                <a16:creationId xmlns:a16="http://schemas.microsoft.com/office/drawing/2014/main" id="{B51188C2-9E0A-54B3-4AD1-C0FAFBAFDC3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0800000">
            <a:off x="7627170" y="3256721"/>
            <a:ext cx="480391" cy="480391"/>
          </a:xfrm>
          <a:prstGeom prst="rect">
            <a:avLst/>
          </a:prstGeom>
        </p:spPr>
      </p:pic>
      <p:pic>
        <p:nvPicPr>
          <p:cNvPr id="21" name="Picture 20" descr="A white arrow on a black background&#10;&#10;AI-generated content may be incorrect.">
            <a:extLst>
              <a:ext uri="{FF2B5EF4-FFF2-40B4-BE49-F238E27FC236}">
                <a16:creationId xmlns:a16="http://schemas.microsoft.com/office/drawing/2014/main" id="{AE75B0AF-941E-41B7-69A8-7F512D52475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61464" y="3256722"/>
            <a:ext cx="480391" cy="480391"/>
          </a:xfrm>
          <a:prstGeom prst="rect">
            <a:avLst/>
          </a:prstGeom>
        </p:spPr>
      </p:pic>
    </p:spTree>
    <p:extLst>
      <p:ext uri="{BB962C8B-B14F-4D97-AF65-F5344CB8AC3E}">
        <p14:creationId xmlns:p14="http://schemas.microsoft.com/office/powerpoint/2010/main" val="2179763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0ef77447-1083-4dec-b89f-27c765076840}" enabled="0" method="" siteId="{0ef77447-1083-4dec-b89f-27c765076840}" removed="1"/>
</clbl:labelList>
</file>

<file path=docProps/app.xml><?xml version="1.0" encoding="utf-8"?>
<Properties xmlns="http://schemas.openxmlformats.org/officeDocument/2006/extended-properties" xmlns:vt="http://schemas.openxmlformats.org/officeDocument/2006/docPropsVTypes">
  <TotalTime>784</TotalTime>
  <Words>559</Words>
  <Application>Microsoft Office PowerPoint</Application>
  <PresentationFormat>Widescreen</PresentationFormat>
  <Paragraphs>62</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Arial</vt:lpstr>
      <vt:lpstr>System Font Regular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Caroline McMenemy</dc:creator>
  <cp:lastModifiedBy>Caroline McMenemy</cp:lastModifiedBy>
  <cp:revision>7</cp:revision>
  <dcterms:created xsi:type="dcterms:W3CDTF">2026-02-18T15:36:15Z</dcterms:created>
  <dcterms:modified xsi:type="dcterms:W3CDTF">2026-03-17T11:58:40Z</dcterms:modified>
</cp:coreProperties>
</file>