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70" r:id="rId8"/>
    <p:sldId id="262" r:id="rId9"/>
    <p:sldId id="271" r:id="rId10"/>
    <p:sldId id="269" r:id="rId11"/>
    <p:sldId id="272" r:id="rId12"/>
    <p:sldId id="263" r:id="rId13"/>
    <p:sldId id="273" r:id="rId14"/>
    <p:sldId id="264" r:id="rId15"/>
    <p:sldId id="274" r:id="rId16"/>
    <p:sldId id="265" r:id="rId17"/>
    <p:sldId id="266" r:id="rId18"/>
    <p:sldId id="267" r:id="rId19"/>
    <p:sldId id="275" r:id="rId20"/>
    <p:sldId id="26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160FD15-F91D-4357-A3E1-8C6BDB9EC99D}">
          <p14:sldIdLst>
            <p14:sldId id="256"/>
            <p14:sldId id="257"/>
            <p14:sldId id="258"/>
            <p14:sldId id="259"/>
            <p14:sldId id="260"/>
            <p14:sldId id="261"/>
            <p14:sldId id="270"/>
            <p14:sldId id="262"/>
            <p14:sldId id="271"/>
            <p14:sldId id="269"/>
            <p14:sldId id="272"/>
            <p14:sldId id="263"/>
            <p14:sldId id="273"/>
            <p14:sldId id="264"/>
            <p14:sldId id="274"/>
            <p14:sldId id="265"/>
            <p14:sldId id="266"/>
            <p14:sldId id="267"/>
            <p14:sldId id="275"/>
            <p14:sldId id="268"/>
          </p14:sldIdLst>
        </p14:section>
        <p14:section name="Untitled Section" id="{20D2DEEA-F533-456E-8711-BF2EB4F71C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60584" autoAdjust="0"/>
  </p:normalViewPr>
  <p:slideViewPr>
    <p:cSldViewPr snapToGrid="0">
      <p:cViewPr varScale="1">
        <p:scale>
          <a:sx n="45" d="100"/>
          <a:sy n="45" d="100"/>
        </p:scale>
        <p:origin x="138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B95CAE-3E1E-49FA-9C10-C37075945B28}" type="datetimeFigureOut">
              <a:rPr lang="en-GB" smtClean="0"/>
              <a:t>17/03/2026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5FB5FE-C308-4411-84B5-F94E04374686}" type="slidenum">
              <a:rPr lang="en-GB" smtClean="0"/>
              <a:t>‹#›</a:t>
            </a:fld>
            <a:endParaRPr lang="en-GB"/>
          </a:p>
        </p:txBody>
      </p:sp>
    </p:spTree>
    <p:extLst>
      <p:ext uri="{BB962C8B-B14F-4D97-AF65-F5344CB8AC3E}">
        <p14:creationId xmlns:p14="http://schemas.microsoft.com/office/powerpoint/2010/main" val="3799114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65FB5FE-C308-4411-84B5-F94E04374686}" type="slidenum">
              <a:rPr lang="en-GB" smtClean="0"/>
              <a:t>11</a:t>
            </a:fld>
            <a:endParaRPr lang="en-GB"/>
          </a:p>
        </p:txBody>
      </p:sp>
    </p:spTree>
    <p:extLst>
      <p:ext uri="{BB962C8B-B14F-4D97-AF65-F5344CB8AC3E}">
        <p14:creationId xmlns:p14="http://schemas.microsoft.com/office/powerpoint/2010/main" val="3518951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65FB5FE-C308-4411-84B5-F94E04374686}" type="slidenum">
              <a:rPr lang="en-GB" smtClean="0"/>
              <a:t>13</a:t>
            </a:fld>
            <a:endParaRPr lang="en-GB"/>
          </a:p>
        </p:txBody>
      </p:sp>
    </p:spTree>
    <p:extLst>
      <p:ext uri="{BB962C8B-B14F-4D97-AF65-F5344CB8AC3E}">
        <p14:creationId xmlns:p14="http://schemas.microsoft.com/office/powerpoint/2010/main" val="110552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65FB5FE-C308-4411-84B5-F94E04374686}" type="slidenum">
              <a:rPr lang="en-GB" smtClean="0"/>
              <a:t>16</a:t>
            </a:fld>
            <a:endParaRPr lang="en-GB"/>
          </a:p>
        </p:txBody>
      </p:sp>
    </p:spTree>
    <p:extLst>
      <p:ext uri="{BB962C8B-B14F-4D97-AF65-F5344CB8AC3E}">
        <p14:creationId xmlns:p14="http://schemas.microsoft.com/office/powerpoint/2010/main" val="3556996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65FB5FE-C308-4411-84B5-F94E04374686}" type="slidenum">
              <a:rPr lang="en-GB" smtClean="0"/>
              <a:t>19</a:t>
            </a:fld>
            <a:endParaRPr lang="en-GB"/>
          </a:p>
        </p:txBody>
      </p:sp>
    </p:spTree>
    <p:extLst>
      <p:ext uri="{BB962C8B-B14F-4D97-AF65-F5344CB8AC3E}">
        <p14:creationId xmlns:p14="http://schemas.microsoft.com/office/powerpoint/2010/main" val="4208396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5A3A5-6FCE-21CA-FB17-0F58177CE54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71975EF9-632A-8F8B-8C5B-F5FE633B25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4FF24C0-0CD3-1699-AB69-BBE94A25A707}"/>
              </a:ext>
            </a:extLst>
          </p:cNvPr>
          <p:cNvSpPr>
            <a:spLocks noGrp="1"/>
          </p:cNvSpPr>
          <p:nvPr>
            <p:ph type="dt" sz="half" idx="10"/>
          </p:nvPr>
        </p:nvSpPr>
        <p:spPr/>
        <p:txBody>
          <a:bodyPr/>
          <a:lstStyle/>
          <a:p>
            <a:fld id="{D6337805-C8C9-4D41-86FB-D3695FBDFBEA}" type="datetimeFigureOut">
              <a:rPr lang="en-GB" smtClean="0"/>
              <a:t>17/03/2026</a:t>
            </a:fld>
            <a:endParaRPr lang="en-GB"/>
          </a:p>
        </p:txBody>
      </p:sp>
      <p:sp>
        <p:nvSpPr>
          <p:cNvPr id="5" name="Footer Placeholder 4">
            <a:extLst>
              <a:ext uri="{FF2B5EF4-FFF2-40B4-BE49-F238E27FC236}">
                <a16:creationId xmlns:a16="http://schemas.microsoft.com/office/drawing/2014/main" id="{07D5FEEF-9382-8EFF-422A-D63945ABA4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831A92-F2BD-F8A5-6FE7-B2040EF69C63}"/>
              </a:ext>
            </a:extLst>
          </p:cNvPr>
          <p:cNvSpPr>
            <a:spLocks noGrp="1"/>
          </p:cNvSpPr>
          <p:nvPr>
            <p:ph type="sldNum" sz="quarter" idx="12"/>
          </p:nvPr>
        </p:nvSpPr>
        <p:spPr/>
        <p:txBody>
          <a:bodyPr/>
          <a:lstStyle/>
          <a:p>
            <a:fld id="{F66551CC-9415-4991-B8C8-8ED3E0E5D66B}" type="slidenum">
              <a:rPr lang="en-GB" smtClean="0"/>
              <a:t>‹#›</a:t>
            </a:fld>
            <a:endParaRPr lang="en-GB"/>
          </a:p>
        </p:txBody>
      </p:sp>
    </p:spTree>
    <p:extLst>
      <p:ext uri="{BB962C8B-B14F-4D97-AF65-F5344CB8AC3E}">
        <p14:creationId xmlns:p14="http://schemas.microsoft.com/office/powerpoint/2010/main" val="245701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0F459-270D-A0DC-7EA8-AB89017F50E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2E73A0AA-6ABA-AB7E-D2D7-6DD96C6DC56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10A7C1A-75FC-F747-B781-ADF1894C284F}"/>
              </a:ext>
            </a:extLst>
          </p:cNvPr>
          <p:cNvSpPr>
            <a:spLocks noGrp="1"/>
          </p:cNvSpPr>
          <p:nvPr>
            <p:ph type="dt" sz="half" idx="10"/>
          </p:nvPr>
        </p:nvSpPr>
        <p:spPr/>
        <p:txBody>
          <a:bodyPr/>
          <a:lstStyle/>
          <a:p>
            <a:fld id="{D6337805-C8C9-4D41-86FB-D3695FBDFBEA}" type="datetimeFigureOut">
              <a:rPr lang="en-GB" smtClean="0"/>
              <a:t>17/03/2026</a:t>
            </a:fld>
            <a:endParaRPr lang="en-GB"/>
          </a:p>
        </p:txBody>
      </p:sp>
      <p:sp>
        <p:nvSpPr>
          <p:cNvPr id="5" name="Footer Placeholder 4">
            <a:extLst>
              <a:ext uri="{FF2B5EF4-FFF2-40B4-BE49-F238E27FC236}">
                <a16:creationId xmlns:a16="http://schemas.microsoft.com/office/drawing/2014/main" id="{01F337DF-A8C0-2576-30FE-C159D9562B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504BF6-5544-A51E-3A24-E11CDACAA75B}"/>
              </a:ext>
            </a:extLst>
          </p:cNvPr>
          <p:cNvSpPr>
            <a:spLocks noGrp="1"/>
          </p:cNvSpPr>
          <p:nvPr>
            <p:ph type="sldNum" sz="quarter" idx="12"/>
          </p:nvPr>
        </p:nvSpPr>
        <p:spPr/>
        <p:txBody>
          <a:bodyPr/>
          <a:lstStyle/>
          <a:p>
            <a:fld id="{F66551CC-9415-4991-B8C8-8ED3E0E5D66B}" type="slidenum">
              <a:rPr lang="en-GB" smtClean="0"/>
              <a:t>‹#›</a:t>
            </a:fld>
            <a:endParaRPr lang="en-GB"/>
          </a:p>
        </p:txBody>
      </p:sp>
    </p:spTree>
    <p:extLst>
      <p:ext uri="{BB962C8B-B14F-4D97-AF65-F5344CB8AC3E}">
        <p14:creationId xmlns:p14="http://schemas.microsoft.com/office/powerpoint/2010/main" val="2078112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F5296D-52E4-8671-3C72-04912002F4E9}"/>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BBE14B8-66A9-A6D6-DECE-667644EFA5C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81306AA-59D6-C013-C5BD-6F8F14F0198B}"/>
              </a:ext>
            </a:extLst>
          </p:cNvPr>
          <p:cNvSpPr>
            <a:spLocks noGrp="1"/>
          </p:cNvSpPr>
          <p:nvPr>
            <p:ph type="dt" sz="half" idx="10"/>
          </p:nvPr>
        </p:nvSpPr>
        <p:spPr/>
        <p:txBody>
          <a:bodyPr/>
          <a:lstStyle/>
          <a:p>
            <a:fld id="{D6337805-C8C9-4D41-86FB-D3695FBDFBEA}" type="datetimeFigureOut">
              <a:rPr lang="en-GB" smtClean="0"/>
              <a:t>17/03/2026</a:t>
            </a:fld>
            <a:endParaRPr lang="en-GB"/>
          </a:p>
        </p:txBody>
      </p:sp>
      <p:sp>
        <p:nvSpPr>
          <p:cNvPr id="5" name="Footer Placeholder 4">
            <a:extLst>
              <a:ext uri="{FF2B5EF4-FFF2-40B4-BE49-F238E27FC236}">
                <a16:creationId xmlns:a16="http://schemas.microsoft.com/office/drawing/2014/main" id="{BDD35C0F-9912-33AD-B8AE-0E636A5677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DDA0FE-8114-F821-3CD5-3B4EB1FBCB7B}"/>
              </a:ext>
            </a:extLst>
          </p:cNvPr>
          <p:cNvSpPr>
            <a:spLocks noGrp="1"/>
          </p:cNvSpPr>
          <p:nvPr>
            <p:ph type="sldNum" sz="quarter" idx="12"/>
          </p:nvPr>
        </p:nvSpPr>
        <p:spPr/>
        <p:txBody>
          <a:bodyPr/>
          <a:lstStyle/>
          <a:p>
            <a:fld id="{F66551CC-9415-4991-B8C8-8ED3E0E5D66B}" type="slidenum">
              <a:rPr lang="en-GB" smtClean="0"/>
              <a:t>‹#›</a:t>
            </a:fld>
            <a:endParaRPr lang="en-GB"/>
          </a:p>
        </p:txBody>
      </p:sp>
    </p:spTree>
    <p:extLst>
      <p:ext uri="{BB962C8B-B14F-4D97-AF65-F5344CB8AC3E}">
        <p14:creationId xmlns:p14="http://schemas.microsoft.com/office/powerpoint/2010/main" val="240844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9AF8B-C68E-2771-FCC8-45F0738B5BA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5C407EA-AE9B-963C-0330-0CED65E89B7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E5A6CBA-E0B6-710D-4F0A-FD099A93C3A7}"/>
              </a:ext>
            </a:extLst>
          </p:cNvPr>
          <p:cNvSpPr>
            <a:spLocks noGrp="1"/>
          </p:cNvSpPr>
          <p:nvPr>
            <p:ph type="dt" sz="half" idx="10"/>
          </p:nvPr>
        </p:nvSpPr>
        <p:spPr/>
        <p:txBody>
          <a:bodyPr/>
          <a:lstStyle/>
          <a:p>
            <a:fld id="{D6337805-C8C9-4D41-86FB-D3695FBDFBEA}" type="datetimeFigureOut">
              <a:rPr lang="en-GB" smtClean="0"/>
              <a:t>17/03/2026</a:t>
            </a:fld>
            <a:endParaRPr lang="en-GB"/>
          </a:p>
        </p:txBody>
      </p:sp>
      <p:sp>
        <p:nvSpPr>
          <p:cNvPr id="5" name="Footer Placeholder 4">
            <a:extLst>
              <a:ext uri="{FF2B5EF4-FFF2-40B4-BE49-F238E27FC236}">
                <a16:creationId xmlns:a16="http://schemas.microsoft.com/office/drawing/2014/main" id="{56538E89-C729-2092-957D-6DF88A0B16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5DAB0C-9E24-D657-2F16-70D1F28464BB}"/>
              </a:ext>
            </a:extLst>
          </p:cNvPr>
          <p:cNvSpPr>
            <a:spLocks noGrp="1"/>
          </p:cNvSpPr>
          <p:nvPr>
            <p:ph type="sldNum" sz="quarter" idx="12"/>
          </p:nvPr>
        </p:nvSpPr>
        <p:spPr/>
        <p:txBody>
          <a:bodyPr/>
          <a:lstStyle/>
          <a:p>
            <a:fld id="{F66551CC-9415-4991-B8C8-8ED3E0E5D66B}" type="slidenum">
              <a:rPr lang="en-GB" smtClean="0"/>
              <a:t>‹#›</a:t>
            </a:fld>
            <a:endParaRPr lang="en-GB"/>
          </a:p>
        </p:txBody>
      </p:sp>
    </p:spTree>
    <p:extLst>
      <p:ext uri="{BB962C8B-B14F-4D97-AF65-F5344CB8AC3E}">
        <p14:creationId xmlns:p14="http://schemas.microsoft.com/office/powerpoint/2010/main" val="3495088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4392B-848C-2615-B4B0-D4D2B41F500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B87D9191-8E64-32E3-AC58-7D8E1E13416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B691A15-F965-FE9A-3454-95962EAF6D61}"/>
              </a:ext>
            </a:extLst>
          </p:cNvPr>
          <p:cNvSpPr>
            <a:spLocks noGrp="1"/>
          </p:cNvSpPr>
          <p:nvPr>
            <p:ph type="dt" sz="half" idx="10"/>
          </p:nvPr>
        </p:nvSpPr>
        <p:spPr/>
        <p:txBody>
          <a:bodyPr/>
          <a:lstStyle/>
          <a:p>
            <a:fld id="{D6337805-C8C9-4D41-86FB-D3695FBDFBEA}" type="datetimeFigureOut">
              <a:rPr lang="en-GB" smtClean="0"/>
              <a:t>17/03/2026</a:t>
            </a:fld>
            <a:endParaRPr lang="en-GB"/>
          </a:p>
        </p:txBody>
      </p:sp>
      <p:sp>
        <p:nvSpPr>
          <p:cNvPr id="5" name="Footer Placeholder 4">
            <a:extLst>
              <a:ext uri="{FF2B5EF4-FFF2-40B4-BE49-F238E27FC236}">
                <a16:creationId xmlns:a16="http://schemas.microsoft.com/office/drawing/2014/main" id="{D565F9F3-7076-2CD5-8AFA-754DEA45A2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1926EB-C526-AD05-8DC7-284B6FEADE8A}"/>
              </a:ext>
            </a:extLst>
          </p:cNvPr>
          <p:cNvSpPr>
            <a:spLocks noGrp="1"/>
          </p:cNvSpPr>
          <p:nvPr>
            <p:ph type="sldNum" sz="quarter" idx="12"/>
          </p:nvPr>
        </p:nvSpPr>
        <p:spPr/>
        <p:txBody>
          <a:bodyPr/>
          <a:lstStyle/>
          <a:p>
            <a:fld id="{F66551CC-9415-4991-B8C8-8ED3E0E5D66B}" type="slidenum">
              <a:rPr lang="en-GB" smtClean="0"/>
              <a:t>‹#›</a:t>
            </a:fld>
            <a:endParaRPr lang="en-GB"/>
          </a:p>
        </p:txBody>
      </p:sp>
    </p:spTree>
    <p:extLst>
      <p:ext uri="{BB962C8B-B14F-4D97-AF65-F5344CB8AC3E}">
        <p14:creationId xmlns:p14="http://schemas.microsoft.com/office/powerpoint/2010/main" val="828249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35E8E-DB04-3B4A-A7AA-45A8CD56792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290E60F-D644-F703-90DC-5FD71BEAFA3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306D464-EF36-E6FB-226B-73AF959C3F9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628266E6-3A0D-E257-1261-3AE708135368}"/>
              </a:ext>
            </a:extLst>
          </p:cNvPr>
          <p:cNvSpPr>
            <a:spLocks noGrp="1"/>
          </p:cNvSpPr>
          <p:nvPr>
            <p:ph type="dt" sz="half" idx="10"/>
          </p:nvPr>
        </p:nvSpPr>
        <p:spPr/>
        <p:txBody>
          <a:bodyPr/>
          <a:lstStyle/>
          <a:p>
            <a:fld id="{D6337805-C8C9-4D41-86FB-D3695FBDFBEA}" type="datetimeFigureOut">
              <a:rPr lang="en-GB" smtClean="0"/>
              <a:t>17/03/2026</a:t>
            </a:fld>
            <a:endParaRPr lang="en-GB"/>
          </a:p>
        </p:txBody>
      </p:sp>
      <p:sp>
        <p:nvSpPr>
          <p:cNvPr id="6" name="Footer Placeholder 5">
            <a:extLst>
              <a:ext uri="{FF2B5EF4-FFF2-40B4-BE49-F238E27FC236}">
                <a16:creationId xmlns:a16="http://schemas.microsoft.com/office/drawing/2014/main" id="{F17CE7C3-71D3-ADD5-7AF9-E2E21307F1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C60702-8398-A512-FA70-48BFBB7B9F3D}"/>
              </a:ext>
            </a:extLst>
          </p:cNvPr>
          <p:cNvSpPr>
            <a:spLocks noGrp="1"/>
          </p:cNvSpPr>
          <p:nvPr>
            <p:ph type="sldNum" sz="quarter" idx="12"/>
          </p:nvPr>
        </p:nvSpPr>
        <p:spPr/>
        <p:txBody>
          <a:bodyPr/>
          <a:lstStyle/>
          <a:p>
            <a:fld id="{F66551CC-9415-4991-B8C8-8ED3E0E5D66B}" type="slidenum">
              <a:rPr lang="en-GB" smtClean="0"/>
              <a:t>‹#›</a:t>
            </a:fld>
            <a:endParaRPr lang="en-GB"/>
          </a:p>
        </p:txBody>
      </p:sp>
    </p:spTree>
    <p:extLst>
      <p:ext uri="{BB962C8B-B14F-4D97-AF65-F5344CB8AC3E}">
        <p14:creationId xmlns:p14="http://schemas.microsoft.com/office/powerpoint/2010/main" val="414631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DF535-1D4E-B2F8-A492-50927775BE49}"/>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5FD622DE-6990-B0DE-A905-C95B88CEEA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B5F9A8A-343A-6EDB-E41C-D2F9AB006F1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A40BA1A-7578-8639-102F-655655DAEF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A391014-6D85-E5B9-C682-E1B7B45A29B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CD0BF97B-692B-54A4-D16A-37CE7BB4E368}"/>
              </a:ext>
            </a:extLst>
          </p:cNvPr>
          <p:cNvSpPr>
            <a:spLocks noGrp="1"/>
          </p:cNvSpPr>
          <p:nvPr>
            <p:ph type="dt" sz="half" idx="10"/>
          </p:nvPr>
        </p:nvSpPr>
        <p:spPr/>
        <p:txBody>
          <a:bodyPr/>
          <a:lstStyle/>
          <a:p>
            <a:fld id="{D6337805-C8C9-4D41-86FB-D3695FBDFBEA}" type="datetimeFigureOut">
              <a:rPr lang="en-GB" smtClean="0"/>
              <a:t>17/03/2026</a:t>
            </a:fld>
            <a:endParaRPr lang="en-GB"/>
          </a:p>
        </p:txBody>
      </p:sp>
      <p:sp>
        <p:nvSpPr>
          <p:cNvPr id="8" name="Footer Placeholder 7">
            <a:extLst>
              <a:ext uri="{FF2B5EF4-FFF2-40B4-BE49-F238E27FC236}">
                <a16:creationId xmlns:a16="http://schemas.microsoft.com/office/drawing/2014/main" id="{FB1983E7-4BD1-3C2A-43F1-F32855965B5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A0C71E6-C5E8-F588-3EB0-ECCF68D776AA}"/>
              </a:ext>
            </a:extLst>
          </p:cNvPr>
          <p:cNvSpPr>
            <a:spLocks noGrp="1"/>
          </p:cNvSpPr>
          <p:nvPr>
            <p:ph type="sldNum" sz="quarter" idx="12"/>
          </p:nvPr>
        </p:nvSpPr>
        <p:spPr/>
        <p:txBody>
          <a:bodyPr/>
          <a:lstStyle/>
          <a:p>
            <a:fld id="{F66551CC-9415-4991-B8C8-8ED3E0E5D66B}" type="slidenum">
              <a:rPr lang="en-GB" smtClean="0"/>
              <a:t>‹#›</a:t>
            </a:fld>
            <a:endParaRPr lang="en-GB"/>
          </a:p>
        </p:txBody>
      </p:sp>
    </p:spTree>
    <p:extLst>
      <p:ext uri="{BB962C8B-B14F-4D97-AF65-F5344CB8AC3E}">
        <p14:creationId xmlns:p14="http://schemas.microsoft.com/office/powerpoint/2010/main" val="2814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80A66-BB33-090D-BF27-516B2EEF2D7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6BB07F6-2243-BAAC-6EC5-33671D6F1A05}"/>
              </a:ext>
            </a:extLst>
          </p:cNvPr>
          <p:cNvSpPr>
            <a:spLocks noGrp="1"/>
          </p:cNvSpPr>
          <p:nvPr>
            <p:ph type="dt" sz="half" idx="10"/>
          </p:nvPr>
        </p:nvSpPr>
        <p:spPr/>
        <p:txBody>
          <a:bodyPr/>
          <a:lstStyle/>
          <a:p>
            <a:fld id="{D6337805-C8C9-4D41-86FB-D3695FBDFBEA}" type="datetimeFigureOut">
              <a:rPr lang="en-GB" smtClean="0"/>
              <a:t>17/03/2026</a:t>
            </a:fld>
            <a:endParaRPr lang="en-GB"/>
          </a:p>
        </p:txBody>
      </p:sp>
      <p:sp>
        <p:nvSpPr>
          <p:cNvPr id="4" name="Footer Placeholder 3">
            <a:extLst>
              <a:ext uri="{FF2B5EF4-FFF2-40B4-BE49-F238E27FC236}">
                <a16:creationId xmlns:a16="http://schemas.microsoft.com/office/drawing/2014/main" id="{E20E2215-CC73-6F47-4FDE-A346E1C911F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24E0665-C836-357C-D2EB-1A47FAEF5EBD}"/>
              </a:ext>
            </a:extLst>
          </p:cNvPr>
          <p:cNvSpPr>
            <a:spLocks noGrp="1"/>
          </p:cNvSpPr>
          <p:nvPr>
            <p:ph type="sldNum" sz="quarter" idx="12"/>
          </p:nvPr>
        </p:nvSpPr>
        <p:spPr/>
        <p:txBody>
          <a:bodyPr/>
          <a:lstStyle/>
          <a:p>
            <a:fld id="{F66551CC-9415-4991-B8C8-8ED3E0E5D66B}" type="slidenum">
              <a:rPr lang="en-GB" smtClean="0"/>
              <a:t>‹#›</a:t>
            </a:fld>
            <a:endParaRPr lang="en-GB"/>
          </a:p>
        </p:txBody>
      </p:sp>
    </p:spTree>
    <p:extLst>
      <p:ext uri="{BB962C8B-B14F-4D97-AF65-F5344CB8AC3E}">
        <p14:creationId xmlns:p14="http://schemas.microsoft.com/office/powerpoint/2010/main" val="2498688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19EB47-4BDA-EAE0-CDE8-186210A0D67C}"/>
              </a:ext>
            </a:extLst>
          </p:cNvPr>
          <p:cNvSpPr>
            <a:spLocks noGrp="1"/>
          </p:cNvSpPr>
          <p:nvPr>
            <p:ph type="dt" sz="half" idx="10"/>
          </p:nvPr>
        </p:nvSpPr>
        <p:spPr/>
        <p:txBody>
          <a:bodyPr/>
          <a:lstStyle/>
          <a:p>
            <a:fld id="{D6337805-C8C9-4D41-86FB-D3695FBDFBEA}" type="datetimeFigureOut">
              <a:rPr lang="en-GB" smtClean="0"/>
              <a:t>17/03/2026</a:t>
            </a:fld>
            <a:endParaRPr lang="en-GB"/>
          </a:p>
        </p:txBody>
      </p:sp>
      <p:sp>
        <p:nvSpPr>
          <p:cNvPr id="3" name="Footer Placeholder 2">
            <a:extLst>
              <a:ext uri="{FF2B5EF4-FFF2-40B4-BE49-F238E27FC236}">
                <a16:creationId xmlns:a16="http://schemas.microsoft.com/office/drawing/2014/main" id="{593FA645-8E2D-2039-9E38-318ECB38D90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AD4121-2DB7-5C65-EAFF-A24534C6247E}"/>
              </a:ext>
            </a:extLst>
          </p:cNvPr>
          <p:cNvSpPr>
            <a:spLocks noGrp="1"/>
          </p:cNvSpPr>
          <p:nvPr>
            <p:ph type="sldNum" sz="quarter" idx="12"/>
          </p:nvPr>
        </p:nvSpPr>
        <p:spPr/>
        <p:txBody>
          <a:bodyPr/>
          <a:lstStyle/>
          <a:p>
            <a:fld id="{F66551CC-9415-4991-B8C8-8ED3E0E5D66B}" type="slidenum">
              <a:rPr lang="en-GB" smtClean="0"/>
              <a:t>‹#›</a:t>
            </a:fld>
            <a:endParaRPr lang="en-GB"/>
          </a:p>
        </p:txBody>
      </p:sp>
    </p:spTree>
    <p:extLst>
      <p:ext uri="{BB962C8B-B14F-4D97-AF65-F5344CB8AC3E}">
        <p14:creationId xmlns:p14="http://schemas.microsoft.com/office/powerpoint/2010/main" val="1087765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44DDB-9A67-690D-861C-38038D79899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51BACF81-CA93-1082-5117-78C562A984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1787116F-9A86-42E1-3AA3-B10774B641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8F3738E-7F7C-3181-A2DD-6ECF90446B99}"/>
              </a:ext>
            </a:extLst>
          </p:cNvPr>
          <p:cNvSpPr>
            <a:spLocks noGrp="1"/>
          </p:cNvSpPr>
          <p:nvPr>
            <p:ph type="dt" sz="half" idx="10"/>
          </p:nvPr>
        </p:nvSpPr>
        <p:spPr/>
        <p:txBody>
          <a:bodyPr/>
          <a:lstStyle/>
          <a:p>
            <a:fld id="{D6337805-C8C9-4D41-86FB-D3695FBDFBEA}" type="datetimeFigureOut">
              <a:rPr lang="en-GB" smtClean="0"/>
              <a:t>17/03/2026</a:t>
            </a:fld>
            <a:endParaRPr lang="en-GB"/>
          </a:p>
        </p:txBody>
      </p:sp>
      <p:sp>
        <p:nvSpPr>
          <p:cNvPr id="6" name="Footer Placeholder 5">
            <a:extLst>
              <a:ext uri="{FF2B5EF4-FFF2-40B4-BE49-F238E27FC236}">
                <a16:creationId xmlns:a16="http://schemas.microsoft.com/office/drawing/2014/main" id="{AB166B5D-6BFA-960D-D6DF-BE3B0D7F37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F956D8-0ED9-9610-A4C5-93A438F16529}"/>
              </a:ext>
            </a:extLst>
          </p:cNvPr>
          <p:cNvSpPr>
            <a:spLocks noGrp="1"/>
          </p:cNvSpPr>
          <p:nvPr>
            <p:ph type="sldNum" sz="quarter" idx="12"/>
          </p:nvPr>
        </p:nvSpPr>
        <p:spPr/>
        <p:txBody>
          <a:bodyPr/>
          <a:lstStyle/>
          <a:p>
            <a:fld id="{F66551CC-9415-4991-B8C8-8ED3E0E5D66B}" type="slidenum">
              <a:rPr lang="en-GB" smtClean="0"/>
              <a:t>‹#›</a:t>
            </a:fld>
            <a:endParaRPr lang="en-GB"/>
          </a:p>
        </p:txBody>
      </p:sp>
    </p:spTree>
    <p:extLst>
      <p:ext uri="{BB962C8B-B14F-4D97-AF65-F5344CB8AC3E}">
        <p14:creationId xmlns:p14="http://schemas.microsoft.com/office/powerpoint/2010/main" val="2040731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BB767-1A74-92EB-4159-352F610D6C7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EC1C532-E302-6A18-CE16-F4928B30E0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F2266C9-D1E2-2E92-1931-582DE190A9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CF84A2F-F907-9010-CC24-662B8CE22941}"/>
              </a:ext>
            </a:extLst>
          </p:cNvPr>
          <p:cNvSpPr>
            <a:spLocks noGrp="1"/>
          </p:cNvSpPr>
          <p:nvPr>
            <p:ph type="dt" sz="half" idx="10"/>
          </p:nvPr>
        </p:nvSpPr>
        <p:spPr/>
        <p:txBody>
          <a:bodyPr/>
          <a:lstStyle/>
          <a:p>
            <a:fld id="{D6337805-C8C9-4D41-86FB-D3695FBDFBEA}" type="datetimeFigureOut">
              <a:rPr lang="en-GB" smtClean="0"/>
              <a:t>17/03/2026</a:t>
            </a:fld>
            <a:endParaRPr lang="en-GB"/>
          </a:p>
        </p:txBody>
      </p:sp>
      <p:sp>
        <p:nvSpPr>
          <p:cNvPr id="6" name="Footer Placeholder 5">
            <a:extLst>
              <a:ext uri="{FF2B5EF4-FFF2-40B4-BE49-F238E27FC236}">
                <a16:creationId xmlns:a16="http://schemas.microsoft.com/office/drawing/2014/main" id="{01EE0065-1E2C-7BBD-6369-93139CED98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101D4A-37B9-5260-B123-F6367B5E2893}"/>
              </a:ext>
            </a:extLst>
          </p:cNvPr>
          <p:cNvSpPr>
            <a:spLocks noGrp="1"/>
          </p:cNvSpPr>
          <p:nvPr>
            <p:ph type="sldNum" sz="quarter" idx="12"/>
          </p:nvPr>
        </p:nvSpPr>
        <p:spPr/>
        <p:txBody>
          <a:bodyPr/>
          <a:lstStyle/>
          <a:p>
            <a:fld id="{F66551CC-9415-4991-B8C8-8ED3E0E5D66B}" type="slidenum">
              <a:rPr lang="en-GB" smtClean="0"/>
              <a:t>‹#›</a:t>
            </a:fld>
            <a:endParaRPr lang="en-GB"/>
          </a:p>
        </p:txBody>
      </p:sp>
    </p:spTree>
    <p:extLst>
      <p:ext uri="{BB962C8B-B14F-4D97-AF65-F5344CB8AC3E}">
        <p14:creationId xmlns:p14="http://schemas.microsoft.com/office/powerpoint/2010/main" val="3867513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B30C03-4BB9-7CB9-B884-34E6DBCCDA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6B2F3DC-8B84-0C18-757E-4BD9924523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C0029CB-A1C9-5750-A1D8-D3C512E2B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6337805-C8C9-4D41-86FB-D3695FBDFBEA}" type="datetimeFigureOut">
              <a:rPr lang="en-GB" smtClean="0"/>
              <a:t>17/03/2026</a:t>
            </a:fld>
            <a:endParaRPr lang="en-GB"/>
          </a:p>
        </p:txBody>
      </p:sp>
      <p:sp>
        <p:nvSpPr>
          <p:cNvPr id="5" name="Footer Placeholder 4">
            <a:extLst>
              <a:ext uri="{FF2B5EF4-FFF2-40B4-BE49-F238E27FC236}">
                <a16:creationId xmlns:a16="http://schemas.microsoft.com/office/drawing/2014/main" id="{5FDC897E-0DAD-C7A6-D478-D724509C4B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459C98E3-57F9-4513-95E8-29BF39CE76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66551CC-9415-4991-B8C8-8ED3E0E5D66B}" type="slidenum">
              <a:rPr lang="en-GB" smtClean="0"/>
              <a:t>‹#›</a:t>
            </a:fld>
            <a:endParaRPr lang="en-GB"/>
          </a:p>
        </p:txBody>
      </p:sp>
    </p:spTree>
    <p:extLst>
      <p:ext uri="{BB962C8B-B14F-4D97-AF65-F5344CB8AC3E}">
        <p14:creationId xmlns:p14="http://schemas.microsoft.com/office/powerpoint/2010/main" val="416802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tYvZxJtZie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parentclub.scot/articles/childrens-rights-case-studies" TargetMode="External"/><Relationship Id="rId3" Type="http://schemas.openxmlformats.org/officeDocument/2006/relationships/hyperlink" Target="https://www.gov.scot/publications/decision-making-children-and-young-peoples-participation/" TargetMode="External"/><Relationship Id="rId7" Type="http://schemas.openxmlformats.org/officeDocument/2006/relationships/hyperlink" Target="https://investigates.childrensparliament.org.uk/practical-tips-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myrightsmysay.scot/wp-content/uploads/2023/11/supporting-children-to-share-their-views.pdf" TargetMode="External"/><Relationship Id="rId5" Type="http://schemas.openxmlformats.org/officeDocument/2006/relationships/hyperlink" Target="https://www.gov.scot/publications/childrens-advocacy-guidance/" TargetMode="External"/><Relationship Id="rId4" Type="http://schemas.openxmlformats.org/officeDocument/2006/relationships/hyperlink" Target="https://www.cypcs.org.uk/get-help-children-and-young-peopl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8CD04E-74AD-459C-D280-594238B512D4}"/>
              </a:ext>
            </a:extLst>
          </p:cNvPr>
          <p:cNvSpPr txBox="1"/>
          <p:nvPr/>
        </p:nvSpPr>
        <p:spPr>
          <a:xfrm>
            <a:off x="1274023" y="1043042"/>
            <a:ext cx="6502368" cy="3539430"/>
          </a:xfrm>
          <a:prstGeom prst="rect">
            <a:avLst/>
          </a:prstGeom>
          <a:noFill/>
        </p:spPr>
        <p:txBody>
          <a:bodyPr wrap="square" rtlCol="0">
            <a:spAutoFit/>
          </a:bodyPr>
          <a:lstStyle/>
          <a:p>
            <a:r>
              <a:rPr lang="en-GB" sz="5600" dirty="0">
                <a:latin typeface="Arial" panose="020B0604020202020204" pitchFamily="34" charset="0"/>
                <a:cs typeface="Arial" panose="020B0604020202020204" pitchFamily="34" charset="0"/>
              </a:rPr>
              <a:t>The UNCRC Act 2024 makes children’s rights part of Scottish law.</a:t>
            </a:r>
          </a:p>
        </p:txBody>
      </p:sp>
      <p:pic>
        <p:nvPicPr>
          <p:cNvPr id="4" name="Picture 3" descr="A group of people standing together looking happy.">
            <a:extLst>
              <a:ext uri="{FF2B5EF4-FFF2-40B4-BE49-F238E27FC236}">
                <a16:creationId xmlns:a16="http://schemas.microsoft.com/office/drawing/2014/main" id="{D8078810-51E6-F8DC-9BA9-7B52ED22CB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6391" y="3178215"/>
            <a:ext cx="4121150" cy="3048000"/>
          </a:xfrm>
          <a:prstGeom prst="rect">
            <a:avLst/>
          </a:prstGeom>
        </p:spPr>
      </p:pic>
    </p:spTree>
    <p:extLst>
      <p:ext uri="{BB962C8B-B14F-4D97-AF65-F5344CB8AC3E}">
        <p14:creationId xmlns:p14="http://schemas.microsoft.com/office/powerpoint/2010/main" val="710556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383CD1-030A-0974-567F-B272C3798B9D}"/>
              </a:ext>
            </a:extLst>
          </p:cNvPr>
          <p:cNvSpPr txBox="1"/>
          <p:nvPr/>
        </p:nvSpPr>
        <p:spPr>
          <a:xfrm>
            <a:off x="6741880" y="1455316"/>
            <a:ext cx="4847880" cy="4370427"/>
          </a:xfrm>
          <a:prstGeom prst="rect">
            <a:avLst/>
          </a:prstGeom>
          <a:noFill/>
        </p:spPr>
        <p:txBody>
          <a:bodyPr wrap="square" rtlCol="0">
            <a:spAutoFit/>
          </a:bodyPr>
          <a:lstStyle/>
          <a:p>
            <a:pPr marL="457200" indent="-457200">
              <a:buFont typeface="Arial" panose="020B0604020202020204" pitchFamily="34" charset="0"/>
              <a:buChar char="•"/>
            </a:pPr>
            <a:r>
              <a:rPr lang="en-GB" sz="2600" dirty="0">
                <a:latin typeface="Arial" panose="020B0604020202020204" pitchFamily="34" charset="0"/>
                <a:cs typeface="Arial" panose="020B0604020202020204" pitchFamily="34" charset="0"/>
              </a:rPr>
              <a:t>Non-judgemental</a:t>
            </a:r>
          </a:p>
          <a:p>
            <a:pPr marL="457200" indent="-457200">
              <a:buFont typeface="Arial" panose="020B0604020202020204" pitchFamily="34" charset="0"/>
              <a:buChar char="•"/>
            </a:pPr>
            <a:r>
              <a:rPr lang="en-GB" sz="2600" dirty="0">
                <a:latin typeface="Arial" panose="020B0604020202020204" pitchFamily="34" charset="0"/>
                <a:cs typeface="Arial" panose="020B0604020202020204" pitchFamily="34" charset="0"/>
              </a:rPr>
              <a:t>Friendly</a:t>
            </a:r>
          </a:p>
          <a:p>
            <a:pPr marL="457200" indent="-457200">
              <a:buFont typeface="Arial" panose="020B0604020202020204" pitchFamily="34" charset="0"/>
              <a:buChar char="•"/>
            </a:pPr>
            <a:r>
              <a:rPr lang="en-GB" sz="2600" dirty="0">
                <a:latin typeface="Arial" panose="020B0604020202020204" pitchFamily="34" charset="0"/>
                <a:cs typeface="Arial" panose="020B0604020202020204" pitchFamily="34" charset="0"/>
              </a:rPr>
              <a:t>Trustworthy</a:t>
            </a:r>
          </a:p>
          <a:p>
            <a:pPr marL="457200" indent="-457200">
              <a:buFont typeface="Arial" panose="020B0604020202020204" pitchFamily="34" charset="0"/>
              <a:buChar char="•"/>
            </a:pPr>
            <a:r>
              <a:rPr lang="en-GB" sz="2600" dirty="0">
                <a:latin typeface="Arial" panose="020B0604020202020204" pitchFamily="34" charset="0"/>
                <a:cs typeface="Arial" panose="020B0604020202020204" pitchFamily="34" charset="0"/>
              </a:rPr>
              <a:t>Caring</a:t>
            </a:r>
          </a:p>
          <a:p>
            <a:pPr marL="457200" indent="-457200">
              <a:buFont typeface="Arial" panose="020B0604020202020204" pitchFamily="34" charset="0"/>
              <a:buChar char="•"/>
            </a:pPr>
            <a:r>
              <a:rPr lang="en-GB" sz="2600" dirty="0">
                <a:latin typeface="Arial" panose="020B0604020202020204" pitchFamily="34" charset="0"/>
                <a:cs typeface="Arial" panose="020B0604020202020204" pitchFamily="34" charset="0"/>
              </a:rPr>
              <a:t>Kind</a:t>
            </a:r>
          </a:p>
          <a:p>
            <a:pPr marL="457200" indent="-457200">
              <a:buFont typeface="Arial" panose="020B0604020202020204" pitchFamily="34" charset="0"/>
              <a:buChar char="•"/>
            </a:pPr>
            <a:r>
              <a:rPr lang="en-GB" sz="2600" dirty="0">
                <a:latin typeface="Arial" panose="020B0604020202020204" pitchFamily="34" charset="0"/>
                <a:cs typeface="Arial" panose="020B0604020202020204" pitchFamily="34" charset="0"/>
              </a:rPr>
              <a:t>Respectful</a:t>
            </a:r>
          </a:p>
          <a:p>
            <a:pPr marL="457200" indent="-457200">
              <a:buFont typeface="Arial" panose="020B0604020202020204" pitchFamily="34" charset="0"/>
              <a:buChar char="•"/>
            </a:pPr>
            <a:r>
              <a:rPr lang="en-GB" sz="2600" dirty="0">
                <a:latin typeface="Arial" panose="020B0604020202020204" pitchFamily="34" charset="0"/>
                <a:cs typeface="Arial" panose="020B0604020202020204" pitchFamily="34" charset="0"/>
              </a:rPr>
              <a:t>Supportive</a:t>
            </a:r>
          </a:p>
          <a:p>
            <a:pPr marL="457200" indent="-457200">
              <a:buFont typeface="Arial" panose="020B0604020202020204" pitchFamily="34" charset="0"/>
              <a:buChar char="•"/>
            </a:pPr>
            <a:r>
              <a:rPr lang="en-GB" sz="2600" dirty="0">
                <a:latin typeface="Arial" panose="020B0604020202020204" pitchFamily="34" charset="0"/>
                <a:cs typeface="Arial" panose="020B0604020202020204" pitchFamily="34" charset="0"/>
              </a:rPr>
              <a:t>Understand children’s rights</a:t>
            </a:r>
          </a:p>
          <a:p>
            <a:pPr marL="457200" indent="-457200">
              <a:buFont typeface="Arial" panose="020B0604020202020204" pitchFamily="34" charset="0"/>
              <a:buChar char="•"/>
            </a:pPr>
            <a:r>
              <a:rPr lang="en-GB" sz="2600" dirty="0">
                <a:latin typeface="Arial" panose="020B0604020202020204" pitchFamily="34" charset="0"/>
                <a:cs typeface="Arial" panose="020B0604020202020204" pitchFamily="34" charset="0"/>
              </a:rPr>
              <a:t>Believes in children</a:t>
            </a:r>
          </a:p>
          <a:p>
            <a:pPr marL="457200" indent="-457200">
              <a:buFont typeface="Arial" panose="020B0604020202020204" pitchFamily="34" charset="0"/>
              <a:buChar char="•"/>
            </a:pPr>
            <a:r>
              <a:rPr lang="en-GB" sz="2600" dirty="0">
                <a:latin typeface="Arial" panose="020B0604020202020204" pitchFamily="34" charset="0"/>
                <a:cs typeface="Arial" panose="020B0604020202020204" pitchFamily="34" charset="0"/>
              </a:rPr>
              <a:t>child-centred</a:t>
            </a:r>
          </a:p>
          <a:p>
            <a:endParaRPr lang="en-GB" dirty="0"/>
          </a:p>
        </p:txBody>
      </p:sp>
      <p:pic>
        <p:nvPicPr>
          <p:cNvPr id="7" name="Picture 6" descr="A group of people standing together&#10;&#10;AI-generated content may be incorrect.">
            <a:extLst>
              <a:ext uri="{FF2B5EF4-FFF2-40B4-BE49-F238E27FC236}">
                <a16:creationId xmlns:a16="http://schemas.microsoft.com/office/drawing/2014/main" id="{877BBA02-1092-9341-9F0C-39049B20D960}"/>
              </a:ext>
            </a:extLst>
          </p:cNvPr>
          <p:cNvPicPr>
            <a:picLocks noChangeAspect="1"/>
          </p:cNvPicPr>
          <p:nvPr/>
        </p:nvPicPr>
        <p:blipFill>
          <a:blip r:embed="rId2"/>
          <a:srcRect l="20462" t="22239" r="4233"/>
          <a:stretch>
            <a:fillRect/>
          </a:stretch>
        </p:blipFill>
        <p:spPr>
          <a:xfrm>
            <a:off x="2622766" y="4055260"/>
            <a:ext cx="3128810" cy="2428540"/>
          </a:xfrm>
          <a:prstGeom prst="rect">
            <a:avLst/>
          </a:prstGeom>
        </p:spPr>
      </p:pic>
      <p:sp>
        <p:nvSpPr>
          <p:cNvPr id="8" name="TextBox 7">
            <a:extLst>
              <a:ext uri="{FF2B5EF4-FFF2-40B4-BE49-F238E27FC236}">
                <a16:creationId xmlns:a16="http://schemas.microsoft.com/office/drawing/2014/main" id="{D8D3FC7F-68EA-3F7D-C574-17B796D2AE26}"/>
              </a:ext>
            </a:extLst>
          </p:cNvPr>
          <p:cNvSpPr txBox="1"/>
          <p:nvPr/>
        </p:nvSpPr>
        <p:spPr>
          <a:xfrm>
            <a:off x="712433" y="374200"/>
            <a:ext cx="4354106" cy="523807"/>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Who are trusted adults?  </a:t>
            </a:r>
          </a:p>
        </p:txBody>
      </p:sp>
      <p:sp>
        <p:nvSpPr>
          <p:cNvPr id="9" name="TextBox 8">
            <a:extLst>
              <a:ext uri="{FF2B5EF4-FFF2-40B4-BE49-F238E27FC236}">
                <a16:creationId xmlns:a16="http://schemas.microsoft.com/office/drawing/2014/main" id="{04061B48-5A57-AA3D-8427-E453D98DC446}"/>
              </a:ext>
            </a:extLst>
          </p:cNvPr>
          <p:cNvSpPr txBox="1"/>
          <p:nvPr/>
        </p:nvSpPr>
        <p:spPr>
          <a:xfrm>
            <a:off x="602240" y="1516872"/>
            <a:ext cx="4847882" cy="2492990"/>
          </a:xfrm>
          <a:prstGeom prst="rect">
            <a:avLst/>
          </a:prstGeom>
          <a:noFill/>
        </p:spPr>
        <p:txBody>
          <a:bodyPr wrap="square" rtlCol="0">
            <a:spAutoFit/>
          </a:bodyPr>
          <a:lstStyle/>
          <a:p>
            <a:pPr marL="285750" indent="-285750">
              <a:buFont typeface="Arial" panose="020B0604020202020204" pitchFamily="34" charset="0"/>
              <a:buChar char="•"/>
            </a:pPr>
            <a:r>
              <a:rPr lang="en-GB" sz="2600" dirty="0">
                <a:latin typeface="Arial" panose="020B0604020202020204" pitchFamily="34" charset="0"/>
                <a:cs typeface="Arial" panose="020B0604020202020204" pitchFamily="34" charset="0"/>
              </a:rPr>
              <a:t>Youth worker</a:t>
            </a:r>
          </a:p>
          <a:p>
            <a:pPr marL="285750" indent="-285750">
              <a:buFont typeface="Arial" panose="020B0604020202020204" pitchFamily="34" charset="0"/>
              <a:buChar char="•"/>
            </a:pPr>
            <a:r>
              <a:rPr lang="en-GB" sz="2600" dirty="0">
                <a:latin typeface="Arial" panose="020B0604020202020204" pitchFamily="34" charset="0"/>
                <a:cs typeface="Arial" panose="020B0604020202020204" pitchFamily="34" charset="0"/>
              </a:rPr>
              <a:t>Health worker</a:t>
            </a:r>
          </a:p>
          <a:p>
            <a:pPr marL="285750" indent="-285750">
              <a:buFont typeface="Arial" panose="020B0604020202020204" pitchFamily="34" charset="0"/>
              <a:buChar char="•"/>
            </a:pPr>
            <a:r>
              <a:rPr lang="en-GB" sz="2600" dirty="0">
                <a:latin typeface="Arial" panose="020B0604020202020204" pitchFamily="34" charset="0"/>
                <a:cs typeface="Arial" panose="020B0604020202020204" pitchFamily="34" charset="0"/>
              </a:rPr>
              <a:t>Parent/ carer/ family member</a:t>
            </a:r>
          </a:p>
          <a:p>
            <a:pPr marL="285750" indent="-285750">
              <a:buFont typeface="Arial" panose="020B0604020202020204" pitchFamily="34" charset="0"/>
              <a:buChar char="•"/>
            </a:pPr>
            <a:r>
              <a:rPr lang="en-GB" sz="2600" dirty="0">
                <a:latin typeface="Arial" panose="020B0604020202020204" pitchFamily="34" charset="0"/>
                <a:cs typeface="Arial" panose="020B0604020202020204" pitchFamily="34" charset="0"/>
              </a:rPr>
              <a:t>Advocacy worker</a:t>
            </a:r>
          </a:p>
          <a:p>
            <a:pPr marL="285750" indent="-285750">
              <a:buFont typeface="Arial" panose="020B0604020202020204" pitchFamily="34" charset="0"/>
              <a:buChar char="•"/>
            </a:pPr>
            <a:r>
              <a:rPr lang="en-GB" sz="2600" dirty="0">
                <a:latin typeface="Arial" panose="020B0604020202020204" pitchFamily="34" charset="0"/>
                <a:cs typeface="Arial" panose="020B0604020202020204" pitchFamily="34" charset="0"/>
              </a:rPr>
              <a:t>School staff</a:t>
            </a:r>
          </a:p>
          <a:p>
            <a:pPr marL="285750" indent="-285750">
              <a:buFont typeface="Arial" panose="020B0604020202020204" pitchFamily="34" charset="0"/>
              <a:buChar char="•"/>
            </a:pPr>
            <a:r>
              <a:rPr lang="en-GB" sz="2600" dirty="0">
                <a:latin typeface="Arial" panose="020B0604020202020204" pitchFamily="34" charset="0"/>
                <a:cs typeface="Arial" panose="020B0604020202020204" pitchFamily="34" charset="0"/>
              </a:rPr>
              <a:t>Social worker</a:t>
            </a:r>
          </a:p>
        </p:txBody>
      </p:sp>
      <p:sp>
        <p:nvSpPr>
          <p:cNvPr id="11" name="TextBox 10">
            <a:extLst>
              <a:ext uri="{FF2B5EF4-FFF2-40B4-BE49-F238E27FC236}">
                <a16:creationId xmlns:a16="http://schemas.microsoft.com/office/drawing/2014/main" id="{D6BDE772-258F-5E67-525D-01966F9E0B73}"/>
              </a:ext>
            </a:extLst>
          </p:cNvPr>
          <p:cNvSpPr txBox="1"/>
          <p:nvPr/>
        </p:nvSpPr>
        <p:spPr>
          <a:xfrm>
            <a:off x="6741880" y="374787"/>
            <a:ext cx="6094476" cy="523220"/>
          </a:xfrm>
          <a:prstGeom prst="rect">
            <a:avLst/>
          </a:prstGeom>
          <a:noFill/>
        </p:spPr>
        <p:txBody>
          <a:bodyPr wrap="square">
            <a:spAutoFit/>
          </a:bodyPr>
          <a:lstStyle/>
          <a:p>
            <a:r>
              <a:rPr lang="en-GB" sz="2800" b="1" dirty="0">
                <a:latin typeface="Arial" panose="020B0604020202020204" pitchFamily="34" charset="0"/>
                <a:cs typeface="Arial" panose="020B0604020202020204" pitchFamily="34" charset="0"/>
              </a:rPr>
              <a:t>What are their qualities?</a:t>
            </a:r>
            <a:endParaRPr lang="en-GB" sz="2800" dirty="0"/>
          </a:p>
        </p:txBody>
      </p:sp>
    </p:spTree>
    <p:extLst>
      <p:ext uri="{BB962C8B-B14F-4D97-AF65-F5344CB8AC3E}">
        <p14:creationId xmlns:p14="http://schemas.microsoft.com/office/powerpoint/2010/main" val="2687867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2A615E-1203-BB99-E36F-5E15F3F25120}"/>
              </a:ext>
            </a:extLst>
          </p:cNvPr>
          <p:cNvSpPr>
            <a:spLocks noGrp="1"/>
          </p:cNvSpPr>
          <p:nvPr>
            <p:ph idx="1"/>
          </p:nvPr>
        </p:nvSpPr>
        <p:spPr>
          <a:xfrm>
            <a:off x="723900" y="282575"/>
            <a:ext cx="10515600" cy="4351338"/>
          </a:xfrm>
        </p:spPr>
        <p:txBody>
          <a:bodyPr>
            <a:noAutofit/>
          </a:bodyPr>
          <a:lstStyle/>
          <a:p>
            <a:pPr marL="0" indent="0">
              <a:buNone/>
            </a:pPr>
            <a:r>
              <a:rPr lang="en-GB" sz="3400" dirty="0">
                <a:latin typeface="Arial" panose="020B0604020202020204" pitchFamily="34" charset="0"/>
                <a:cs typeface="Arial" panose="020B0604020202020204" pitchFamily="34" charset="0"/>
                <a:hlinkClick r:id="rId3"/>
              </a:rPr>
              <a:t>Families Outside short video</a:t>
            </a:r>
            <a:endParaRPr lang="en-GB" sz="34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3400" b="1" u="sng" dirty="0">
                <a:latin typeface="Arial" panose="020B0604020202020204" pitchFamily="34" charset="0"/>
                <a:cs typeface="Arial" panose="020B0604020202020204" pitchFamily="34" charset="0"/>
              </a:rPr>
              <a:t>Discussion</a:t>
            </a:r>
          </a:p>
          <a:p>
            <a:pPr>
              <a:lnSpc>
                <a:spcPct val="150000"/>
              </a:lnSpc>
            </a:pPr>
            <a:r>
              <a:rPr lang="en-GB" sz="3400" dirty="0">
                <a:latin typeface="Arial" panose="020B0604020202020204" pitchFamily="34" charset="0"/>
                <a:cs typeface="Arial" panose="020B0604020202020204" pitchFamily="34" charset="0"/>
              </a:rPr>
              <a:t>What did you hear/what stood out?</a:t>
            </a:r>
          </a:p>
          <a:p>
            <a:pPr>
              <a:lnSpc>
                <a:spcPct val="150000"/>
              </a:lnSpc>
            </a:pPr>
            <a:r>
              <a:rPr lang="en-GB" sz="3400" dirty="0">
                <a:latin typeface="Arial" panose="020B0604020202020204" pitchFamily="34" charset="0"/>
                <a:cs typeface="Arial" panose="020B0604020202020204" pitchFamily="34" charset="0"/>
              </a:rPr>
              <a:t>What did the child need from the trusted adult?</a:t>
            </a:r>
          </a:p>
          <a:p>
            <a:pPr>
              <a:lnSpc>
                <a:spcPct val="150000"/>
              </a:lnSpc>
            </a:pPr>
            <a:r>
              <a:rPr lang="en-GB" sz="3400" dirty="0">
                <a:latin typeface="Arial" panose="020B0604020202020204" pitchFamily="34" charset="0"/>
                <a:cs typeface="Arial" panose="020B0604020202020204" pitchFamily="34" charset="0"/>
              </a:rPr>
              <a:t>What skills and knowledge did the adult need to support the child?</a:t>
            </a:r>
          </a:p>
          <a:p>
            <a:pPr>
              <a:lnSpc>
                <a:spcPct val="150000"/>
              </a:lnSpc>
            </a:pPr>
            <a:r>
              <a:rPr lang="en-GB" sz="3400" dirty="0">
                <a:latin typeface="Arial" panose="020B0604020202020204" pitchFamily="34" charset="0"/>
                <a:cs typeface="Arial" panose="020B0604020202020204" pitchFamily="34" charset="0"/>
              </a:rPr>
              <a:t>What can we learn/ take away from this?</a:t>
            </a:r>
          </a:p>
        </p:txBody>
      </p:sp>
    </p:spTree>
    <p:extLst>
      <p:ext uri="{BB962C8B-B14F-4D97-AF65-F5344CB8AC3E}">
        <p14:creationId xmlns:p14="http://schemas.microsoft.com/office/powerpoint/2010/main" val="1150675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5DD3D5-3A44-B9B7-37D1-98ED4B0A2E6F}"/>
              </a:ext>
            </a:extLst>
          </p:cNvPr>
          <p:cNvSpPr txBox="1"/>
          <p:nvPr/>
        </p:nvSpPr>
        <p:spPr>
          <a:xfrm>
            <a:off x="568257" y="157751"/>
            <a:ext cx="11055486" cy="5858527"/>
          </a:xfrm>
          <a:prstGeom prst="rect">
            <a:avLst/>
          </a:prstGeom>
          <a:noFill/>
        </p:spPr>
        <p:txBody>
          <a:bodyPr wrap="square" rtlCol="0">
            <a:spAutoFit/>
          </a:bodyPr>
          <a:lstStyle/>
          <a:p>
            <a:pPr>
              <a:lnSpc>
                <a:spcPct val="150000"/>
              </a:lnSpc>
            </a:pPr>
            <a:r>
              <a:rPr lang="en-GB" sz="3400" dirty="0">
                <a:latin typeface="Arial" panose="020B0604020202020204" pitchFamily="34" charset="0"/>
                <a:cs typeface="Arial" panose="020B0604020202020204" pitchFamily="34" charset="0"/>
              </a:rPr>
              <a:t>Health and Wellbeing Census 21/22 findings:</a:t>
            </a:r>
          </a:p>
          <a:p>
            <a:pPr marL="571500" indent="-571500">
              <a:lnSpc>
                <a:spcPct val="150000"/>
              </a:lnSpc>
              <a:buFont typeface="Arial" panose="020B0604020202020204" pitchFamily="34" charset="0"/>
              <a:buChar char="•"/>
            </a:pPr>
            <a:r>
              <a:rPr lang="en-GB" sz="3400" dirty="0">
                <a:latin typeface="Arial" panose="020B0604020202020204" pitchFamily="34" charset="0"/>
                <a:cs typeface="Arial" panose="020B0604020202020204" pitchFamily="34" charset="0"/>
              </a:rPr>
              <a:t>67% of children and young people said they always have an adult in their life they can trust and talk to</a:t>
            </a:r>
          </a:p>
          <a:p>
            <a:pPr marL="571500" indent="-571500">
              <a:lnSpc>
                <a:spcPct val="150000"/>
              </a:lnSpc>
              <a:buFont typeface="Arial" panose="020B0604020202020204" pitchFamily="34" charset="0"/>
              <a:buChar char="•"/>
            </a:pPr>
            <a:r>
              <a:rPr lang="en-GB" sz="3400" dirty="0">
                <a:latin typeface="Arial" panose="020B0604020202020204" pitchFamily="34" charset="0"/>
                <a:cs typeface="Arial" panose="020B0604020202020204" pitchFamily="34" charset="0"/>
              </a:rPr>
              <a:t>24% said they sometimes do</a:t>
            </a:r>
          </a:p>
          <a:p>
            <a:pPr>
              <a:lnSpc>
                <a:spcPct val="150000"/>
              </a:lnSpc>
            </a:pPr>
            <a:endParaRPr lang="en-GB" sz="1600" b="1" u="sng" dirty="0">
              <a:latin typeface="Arial" panose="020B0604020202020204" pitchFamily="34" charset="0"/>
              <a:cs typeface="Arial" panose="020B0604020202020204" pitchFamily="34" charset="0"/>
            </a:endParaRPr>
          </a:p>
          <a:p>
            <a:pPr>
              <a:lnSpc>
                <a:spcPct val="150000"/>
              </a:lnSpc>
            </a:pPr>
            <a:r>
              <a:rPr lang="en-GB" sz="3400" b="1" u="sng" dirty="0">
                <a:latin typeface="Arial" panose="020B0604020202020204" pitchFamily="34" charset="0"/>
                <a:cs typeface="Arial" panose="020B0604020202020204" pitchFamily="34" charset="0"/>
              </a:rPr>
              <a:t>Discussion</a:t>
            </a:r>
          </a:p>
          <a:p>
            <a:pPr>
              <a:lnSpc>
                <a:spcPct val="150000"/>
              </a:lnSpc>
            </a:pPr>
            <a:r>
              <a:rPr lang="en-GB" sz="3400" dirty="0">
                <a:latin typeface="Arial" panose="020B0604020202020204" pitchFamily="34" charset="0"/>
                <a:cs typeface="Arial" panose="020B0604020202020204" pitchFamily="34" charset="0"/>
              </a:rPr>
              <a:t>What does this data tell us about the experiences or needs of children and young people?</a:t>
            </a:r>
          </a:p>
        </p:txBody>
      </p:sp>
    </p:spTree>
    <p:extLst>
      <p:ext uri="{BB962C8B-B14F-4D97-AF65-F5344CB8AC3E}">
        <p14:creationId xmlns:p14="http://schemas.microsoft.com/office/powerpoint/2010/main" val="2130282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2BDCC9-3335-DA78-47F0-28D2151B697C}"/>
              </a:ext>
            </a:extLst>
          </p:cNvPr>
          <p:cNvSpPr txBox="1"/>
          <p:nvPr/>
        </p:nvSpPr>
        <p:spPr>
          <a:xfrm>
            <a:off x="1285874" y="857250"/>
            <a:ext cx="9415463" cy="3313664"/>
          </a:xfrm>
          <a:prstGeom prst="rect">
            <a:avLst/>
          </a:prstGeom>
          <a:noFill/>
        </p:spPr>
        <p:txBody>
          <a:bodyPr wrap="square" rtlCol="0">
            <a:spAutoFit/>
          </a:bodyPr>
          <a:lstStyle/>
          <a:p>
            <a:pPr>
              <a:lnSpc>
                <a:spcPct val="150000"/>
              </a:lnSpc>
            </a:pPr>
            <a:r>
              <a:rPr lang="en-GB" sz="3600" b="1" dirty="0">
                <a:solidFill>
                  <a:schemeClr val="accent4">
                    <a:lumMod val="75000"/>
                  </a:schemeClr>
                </a:solidFill>
                <a:latin typeface="Arial" panose="020B0604020202020204" pitchFamily="34" charset="0"/>
                <a:cs typeface="Arial" panose="020B0604020202020204" pitchFamily="34" charset="0"/>
              </a:rPr>
              <a:t>Where can trusted adults go to develop their knowledge and confidence to support children and young people to access their rights?</a:t>
            </a:r>
          </a:p>
        </p:txBody>
      </p:sp>
      <p:pic>
        <p:nvPicPr>
          <p:cNvPr id="6" name="Picture 5" descr="A person using a computer">
            <a:extLst>
              <a:ext uri="{FF2B5EF4-FFF2-40B4-BE49-F238E27FC236}">
                <a16:creationId xmlns:a16="http://schemas.microsoft.com/office/drawing/2014/main" id="{58D675C5-BEA3-E110-89AA-688F83A10A61}"/>
              </a:ext>
            </a:extLst>
          </p:cNvPr>
          <p:cNvPicPr>
            <a:picLocks noChangeAspect="1"/>
          </p:cNvPicPr>
          <p:nvPr/>
        </p:nvPicPr>
        <p:blipFill>
          <a:blip r:embed="rId3"/>
          <a:stretch>
            <a:fillRect/>
          </a:stretch>
        </p:blipFill>
        <p:spPr>
          <a:xfrm>
            <a:off x="6324217" y="3866974"/>
            <a:ext cx="5487166" cy="2524477"/>
          </a:xfrm>
          <a:prstGeom prst="rect">
            <a:avLst/>
          </a:prstGeom>
        </p:spPr>
      </p:pic>
    </p:spTree>
    <p:extLst>
      <p:ext uri="{BB962C8B-B14F-4D97-AF65-F5344CB8AC3E}">
        <p14:creationId xmlns:p14="http://schemas.microsoft.com/office/powerpoint/2010/main" val="3219567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F53C64-CFB2-1FAB-4419-897B269B2BF6}"/>
              </a:ext>
            </a:extLst>
          </p:cNvPr>
          <p:cNvSpPr txBox="1"/>
          <p:nvPr/>
        </p:nvSpPr>
        <p:spPr>
          <a:xfrm>
            <a:off x="673989" y="559036"/>
            <a:ext cx="7427023" cy="5262979"/>
          </a:xfrm>
          <a:prstGeom prst="rect">
            <a:avLst/>
          </a:prstGeom>
          <a:noFill/>
        </p:spPr>
        <p:txBody>
          <a:bodyPr wrap="square" rtlCol="0">
            <a:spAutoFit/>
          </a:bodyPr>
          <a:lstStyle/>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Trusted adults, at times, may seek out information to strengthen their support for children and young people.</a:t>
            </a:r>
          </a:p>
          <a:p>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Sometimes, and in certain circumstances, children, young people and their representatives need to seek further support from other professionals.</a:t>
            </a: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If there are safety concerns, trusted adults may need to speak to other adults to keep children safe.</a:t>
            </a:r>
          </a:p>
        </p:txBody>
      </p:sp>
      <p:pic>
        <p:nvPicPr>
          <p:cNvPr id="4" name="Picture 3" descr="A black and white drawing of two people&#10;&#10;AI-generated content may be incorrect.">
            <a:extLst>
              <a:ext uri="{FF2B5EF4-FFF2-40B4-BE49-F238E27FC236}">
                <a16:creationId xmlns:a16="http://schemas.microsoft.com/office/drawing/2014/main" id="{76398E82-AE5C-7A6E-CCD8-7110F6A3EB73}"/>
              </a:ext>
            </a:extLst>
          </p:cNvPr>
          <p:cNvPicPr>
            <a:picLocks noChangeAspect="1"/>
          </p:cNvPicPr>
          <p:nvPr/>
        </p:nvPicPr>
        <p:blipFill>
          <a:blip r:embed="rId2"/>
          <a:stretch>
            <a:fillRect/>
          </a:stretch>
        </p:blipFill>
        <p:spPr>
          <a:xfrm>
            <a:off x="7963356" y="1242509"/>
            <a:ext cx="4114344" cy="3896032"/>
          </a:xfrm>
          <a:prstGeom prst="rect">
            <a:avLst/>
          </a:prstGeom>
        </p:spPr>
      </p:pic>
    </p:spTree>
    <p:extLst>
      <p:ext uri="{BB962C8B-B14F-4D97-AF65-F5344CB8AC3E}">
        <p14:creationId xmlns:p14="http://schemas.microsoft.com/office/powerpoint/2010/main" val="210333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3F8C01C-B8BD-2212-4BE2-B180B85E60ED}"/>
              </a:ext>
            </a:extLst>
          </p:cNvPr>
          <p:cNvSpPr txBox="1"/>
          <p:nvPr/>
        </p:nvSpPr>
        <p:spPr>
          <a:xfrm>
            <a:off x="732235" y="560515"/>
            <a:ext cx="11112104" cy="4998484"/>
          </a:xfrm>
          <a:prstGeom prst="rect">
            <a:avLst/>
          </a:prstGeom>
          <a:noFill/>
        </p:spPr>
        <p:txBody>
          <a:bodyPr wrap="square" rtlCol="0">
            <a:spAutoFit/>
          </a:bodyPr>
          <a:lstStyle/>
          <a:p>
            <a:pPr>
              <a:lnSpc>
                <a:spcPct val="150000"/>
              </a:lnSpc>
            </a:pPr>
            <a:r>
              <a:rPr lang="en-GB" sz="2800" b="1" dirty="0">
                <a:latin typeface="Arial" panose="020B0604020202020204" pitchFamily="34" charset="0"/>
                <a:cs typeface="Arial" panose="020B0604020202020204" pitchFamily="34" charset="0"/>
              </a:rPr>
              <a:t>Trusted adults can seek advice and support from other professionals. What do the terms below mean to you? </a:t>
            </a:r>
          </a:p>
          <a:p>
            <a:pPr>
              <a:lnSpc>
                <a:spcPct val="150000"/>
              </a:lnSpc>
            </a:pPr>
            <a:endParaRPr lang="en-GB" sz="1000" b="1" dirty="0">
              <a:solidFill>
                <a:schemeClr val="accent4">
                  <a:lumMod val="75000"/>
                </a:schemeClr>
              </a:solidFill>
              <a:latin typeface="Arial" panose="020B0604020202020204" pitchFamily="34" charset="0"/>
              <a:cs typeface="Arial" panose="020B0604020202020204" pitchFamily="34" charset="0"/>
            </a:endParaRPr>
          </a:p>
          <a:p>
            <a:pPr>
              <a:lnSpc>
                <a:spcPct val="150000"/>
              </a:lnSpc>
            </a:pPr>
            <a:r>
              <a:rPr lang="en-GB" sz="2800" b="1" dirty="0">
                <a:solidFill>
                  <a:schemeClr val="accent4">
                    <a:lumMod val="75000"/>
                  </a:schemeClr>
                </a:solidFill>
                <a:latin typeface="Arial" panose="020B0604020202020204" pitchFamily="34" charset="0"/>
                <a:cs typeface="Arial" panose="020B0604020202020204" pitchFamily="34" charset="0"/>
              </a:rPr>
              <a:t>Discuss in pairs (answers on the next slide).</a:t>
            </a:r>
          </a:p>
          <a:p>
            <a:pPr>
              <a:lnSpc>
                <a:spcPct val="150000"/>
              </a:lnSpc>
            </a:pPr>
            <a:endParaRPr lang="en-GB" sz="1000" b="1" dirty="0">
              <a:solidFill>
                <a:schemeClr val="accent4">
                  <a:lumMod val="75000"/>
                </a:schemeClr>
              </a:solidFill>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r>
              <a:rPr lang="en-GB" sz="2800" b="1" dirty="0">
                <a:latin typeface="Arial" panose="020B0604020202020204" pitchFamily="34" charset="0"/>
                <a:cs typeface="Arial" panose="020B0604020202020204" pitchFamily="34" charset="0"/>
              </a:rPr>
              <a:t>Advocacy</a:t>
            </a:r>
            <a:r>
              <a:rPr lang="en-GB" sz="2800" dirty="0">
                <a:latin typeface="Arial" panose="020B0604020202020204" pitchFamily="34" charset="0"/>
                <a:cs typeface="Arial" panose="020B0604020202020204" pitchFamily="34" charset="0"/>
              </a:rPr>
              <a:t> - ?</a:t>
            </a:r>
          </a:p>
          <a:p>
            <a:pPr marL="457200" indent="-457200">
              <a:lnSpc>
                <a:spcPct val="150000"/>
              </a:lnSpc>
              <a:buFont typeface="Arial" panose="020B0604020202020204" pitchFamily="34" charset="0"/>
              <a:buChar char="•"/>
            </a:pPr>
            <a:r>
              <a:rPr lang="en-GB" sz="2800" b="1" dirty="0">
                <a:latin typeface="Arial" panose="020B0604020202020204" pitchFamily="34" charset="0"/>
                <a:cs typeface="Arial" panose="020B0604020202020204" pitchFamily="34" charset="0"/>
              </a:rPr>
              <a:t>Law centres </a:t>
            </a:r>
            <a:r>
              <a:rPr lang="en-GB" sz="2800" dirty="0">
                <a:latin typeface="Arial" panose="020B0604020202020204" pitchFamily="34" charset="0"/>
                <a:cs typeface="Arial" panose="020B0604020202020204" pitchFamily="34" charset="0"/>
              </a:rPr>
              <a:t>- ?</a:t>
            </a:r>
          </a:p>
          <a:p>
            <a:pPr marL="457200" indent="-457200">
              <a:lnSpc>
                <a:spcPct val="150000"/>
              </a:lnSpc>
              <a:buFont typeface="Arial" panose="020B0604020202020204" pitchFamily="34" charset="0"/>
              <a:buChar char="•"/>
            </a:pPr>
            <a:r>
              <a:rPr lang="en-GB" sz="2800" b="1" dirty="0">
                <a:latin typeface="Arial" panose="020B0604020202020204" pitchFamily="34" charset="0"/>
                <a:cs typeface="Arial" panose="020B0604020202020204" pitchFamily="34" charset="0"/>
              </a:rPr>
              <a:t>Children and Young People’s Commissioner Scotland </a:t>
            </a:r>
            <a:r>
              <a:rPr lang="en-GB" sz="2800" dirty="0">
                <a:latin typeface="Arial" panose="020B0604020202020204" pitchFamily="34" charset="0"/>
                <a:cs typeface="Arial" panose="020B0604020202020204" pitchFamily="34" charset="0"/>
              </a:rPr>
              <a:t>- ?</a:t>
            </a:r>
          </a:p>
          <a:p>
            <a:pPr marL="457200" indent="-457200">
              <a:lnSpc>
                <a:spcPct val="150000"/>
              </a:lnSpc>
              <a:buFont typeface="Arial" panose="020B0604020202020204" pitchFamily="34" charset="0"/>
              <a:buChar char="•"/>
            </a:pPr>
            <a:r>
              <a:rPr lang="en-GB" sz="2800" b="1" dirty="0">
                <a:latin typeface="Arial" panose="020B0604020202020204" pitchFamily="34" charset="0"/>
                <a:cs typeface="Arial" panose="020B0604020202020204" pitchFamily="34" charset="0"/>
              </a:rPr>
              <a:t>Complaints </a:t>
            </a:r>
            <a:r>
              <a:rPr lang="en-GB"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5024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4D30188-B6AC-DF80-6F92-C7A9FD684EB7}"/>
              </a:ext>
            </a:extLst>
          </p:cNvPr>
          <p:cNvSpPr txBox="1"/>
          <p:nvPr/>
        </p:nvSpPr>
        <p:spPr>
          <a:xfrm>
            <a:off x="988979" y="514259"/>
            <a:ext cx="10214042" cy="5829481"/>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GB" sz="2800" b="1" dirty="0">
                <a:latin typeface="Arial" panose="020B0604020202020204" pitchFamily="34" charset="0"/>
                <a:cs typeface="Arial" panose="020B0604020202020204" pitchFamily="34" charset="0"/>
              </a:rPr>
              <a:t>Advocacy</a:t>
            </a:r>
            <a:r>
              <a:rPr lang="en-GB" sz="2800" dirty="0">
                <a:latin typeface="Arial" panose="020B0604020202020204" pitchFamily="34" charset="0"/>
                <a:cs typeface="Arial" panose="020B0604020202020204" pitchFamily="34" charset="0"/>
              </a:rPr>
              <a:t> – advocacy plays a vital role in ensuring children’s rights are realised, particularly Article 12</a:t>
            </a:r>
          </a:p>
          <a:p>
            <a:pPr marL="457200" indent="-457200">
              <a:lnSpc>
                <a:spcPct val="150000"/>
              </a:lnSpc>
              <a:buFont typeface="Arial" panose="020B0604020202020204" pitchFamily="34" charset="0"/>
              <a:buChar char="•"/>
            </a:pPr>
            <a:r>
              <a:rPr lang="en-GB" sz="2800" b="1" dirty="0">
                <a:latin typeface="Arial" panose="020B0604020202020204" pitchFamily="34" charset="0"/>
                <a:cs typeface="Arial" panose="020B0604020202020204" pitchFamily="34" charset="0"/>
              </a:rPr>
              <a:t>Law centres </a:t>
            </a:r>
            <a:r>
              <a:rPr lang="en-GB" sz="2800" dirty="0">
                <a:latin typeface="Arial" panose="020B0604020202020204" pitchFamily="34" charset="0"/>
                <a:cs typeface="Arial" panose="020B0604020202020204" pitchFamily="34" charset="0"/>
              </a:rPr>
              <a:t>– Specialist lawyers in Scotland trained to help children with their rights</a:t>
            </a:r>
          </a:p>
          <a:p>
            <a:pPr marL="457200" indent="-457200">
              <a:lnSpc>
                <a:spcPct val="150000"/>
              </a:lnSpc>
              <a:buFont typeface="Arial" panose="020B0604020202020204" pitchFamily="34" charset="0"/>
              <a:buChar char="•"/>
            </a:pPr>
            <a:r>
              <a:rPr lang="en-GB" sz="2800" b="1" dirty="0">
                <a:latin typeface="Arial" panose="020B0604020202020204" pitchFamily="34" charset="0"/>
                <a:cs typeface="Arial" panose="020B0604020202020204" pitchFamily="34" charset="0"/>
              </a:rPr>
              <a:t>Children and Young People’s Commissioner Scotland </a:t>
            </a:r>
            <a:r>
              <a:rPr lang="en-GB" sz="2800" dirty="0">
                <a:latin typeface="Arial" panose="020B0604020202020204" pitchFamily="34" charset="0"/>
                <a:cs typeface="Arial" panose="020B0604020202020204" pitchFamily="34" charset="0"/>
              </a:rPr>
              <a:t>– listens to children and young people</a:t>
            </a:r>
          </a:p>
          <a:p>
            <a:pPr marL="457200" indent="-457200">
              <a:lnSpc>
                <a:spcPct val="150000"/>
              </a:lnSpc>
              <a:buFont typeface="Arial" panose="020B0604020202020204" pitchFamily="34" charset="0"/>
              <a:buChar char="•"/>
            </a:pPr>
            <a:r>
              <a:rPr lang="en-GB" sz="2800" b="1" dirty="0">
                <a:latin typeface="Arial" panose="020B0604020202020204" pitchFamily="34" charset="0"/>
                <a:cs typeface="Arial" panose="020B0604020202020204" pitchFamily="34" charset="0"/>
              </a:rPr>
              <a:t>Complaints</a:t>
            </a:r>
            <a:r>
              <a:rPr lang="en-GB" sz="2800" dirty="0">
                <a:latin typeface="Arial" panose="020B0604020202020204" pitchFamily="34" charset="0"/>
                <a:cs typeface="Arial" panose="020B0604020202020204" pitchFamily="34" charset="0"/>
              </a:rPr>
              <a:t> – In Scotland, the process of making a complaint has been made more child-friendly, to ensure children are able to use their voice</a:t>
            </a:r>
          </a:p>
        </p:txBody>
      </p:sp>
    </p:spTree>
    <p:extLst>
      <p:ext uri="{BB962C8B-B14F-4D97-AF65-F5344CB8AC3E}">
        <p14:creationId xmlns:p14="http://schemas.microsoft.com/office/powerpoint/2010/main" val="4012075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qr code on a white background&#10;&#10;AI-generated content may be incorrect.">
            <a:extLst>
              <a:ext uri="{FF2B5EF4-FFF2-40B4-BE49-F238E27FC236}">
                <a16:creationId xmlns:a16="http://schemas.microsoft.com/office/drawing/2014/main" id="{AEB2298E-7ADC-EDEF-CBF0-3BE1FC235547}"/>
              </a:ext>
            </a:extLst>
          </p:cNvPr>
          <p:cNvPicPr>
            <a:picLocks noChangeAspect="1"/>
          </p:cNvPicPr>
          <p:nvPr/>
        </p:nvPicPr>
        <p:blipFill>
          <a:blip r:embed="rId2"/>
          <a:srcRect b="79381"/>
          <a:stretch>
            <a:fillRect/>
          </a:stretch>
        </p:blipFill>
        <p:spPr>
          <a:xfrm>
            <a:off x="950870" y="424392"/>
            <a:ext cx="3112908" cy="1414033"/>
          </a:xfrm>
          <a:prstGeom prst="rect">
            <a:avLst/>
          </a:prstGeom>
        </p:spPr>
      </p:pic>
      <p:pic>
        <p:nvPicPr>
          <p:cNvPr id="6" name="Picture 5" descr="A qr code with text Activate Your Rights">
            <a:extLst>
              <a:ext uri="{FF2B5EF4-FFF2-40B4-BE49-F238E27FC236}">
                <a16:creationId xmlns:a16="http://schemas.microsoft.com/office/drawing/2014/main" id="{FDD7A99B-E3E2-9C44-B8DA-286EDEBFC082}"/>
              </a:ext>
            </a:extLst>
          </p:cNvPr>
          <p:cNvPicPr>
            <a:picLocks noChangeAspect="1"/>
          </p:cNvPicPr>
          <p:nvPr/>
        </p:nvPicPr>
        <p:blipFill>
          <a:blip r:embed="rId3"/>
          <a:srcRect b="52305"/>
          <a:stretch>
            <a:fillRect/>
          </a:stretch>
        </p:blipFill>
        <p:spPr>
          <a:xfrm>
            <a:off x="4676403" y="196183"/>
            <a:ext cx="3112908" cy="3124533"/>
          </a:xfrm>
          <a:prstGeom prst="rect">
            <a:avLst/>
          </a:prstGeom>
        </p:spPr>
      </p:pic>
      <p:pic>
        <p:nvPicPr>
          <p:cNvPr id="8" name="Picture 7" descr="A qr code with text Parent Club Resources">
            <a:extLst>
              <a:ext uri="{FF2B5EF4-FFF2-40B4-BE49-F238E27FC236}">
                <a16:creationId xmlns:a16="http://schemas.microsoft.com/office/drawing/2014/main" id="{885896E3-8CB0-8D56-FDCC-23EEBB146C2C}"/>
              </a:ext>
            </a:extLst>
          </p:cNvPr>
          <p:cNvPicPr>
            <a:picLocks noChangeAspect="1"/>
          </p:cNvPicPr>
          <p:nvPr/>
        </p:nvPicPr>
        <p:blipFill>
          <a:blip r:embed="rId4"/>
          <a:srcRect t="52591" r="9532" b="4515"/>
          <a:stretch>
            <a:fillRect/>
          </a:stretch>
        </p:blipFill>
        <p:spPr>
          <a:xfrm>
            <a:off x="8493243" y="3478302"/>
            <a:ext cx="2980071" cy="3124533"/>
          </a:xfrm>
          <a:prstGeom prst="rect">
            <a:avLst/>
          </a:prstGeom>
        </p:spPr>
      </p:pic>
      <p:sp>
        <p:nvSpPr>
          <p:cNvPr id="2" name="TextBox 1">
            <a:extLst>
              <a:ext uri="{FF2B5EF4-FFF2-40B4-BE49-F238E27FC236}">
                <a16:creationId xmlns:a16="http://schemas.microsoft.com/office/drawing/2014/main" id="{FF91A67D-9746-827C-EE44-6D4362344973}"/>
              </a:ext>
            </a:extLst>
          </p:cNvPr>
          <p:cNvSpPr txBox="1"/>
          <p:nvPr/>
        </p:nvSpPr>
        <p:spPr>
          <a:xfrm>
            <a:off x="1097280" y="2435192"/>
            <a:ext cx="2966498" cy="3785652"/>
          </a:xfrm>
          <a:prstGeom prst="rect">
            <a:avLst/>
          </a:prstGeom>
          <a:noFill/>
        </p:spPr>
        <p:txBody>
          <a:bodyPr wrap="square" rtlCol="0">
            <a:spAutoFit/>
          </a:bodyPr>
          <a:lstStyle/>
          <a:p>
            <a:r>
              <a:rPr lang="en-GB" sz="3000" dirty="0">
                <a:latin typeface="Arial" panose="020B0604020202020204" pitchFamily="34" charset="0"/>
                <a:cs typeface="Arial" panose="020B0604020202020204" pitchFamily="34" charset="0"/>
              </a:rPr>
              <a:t>Scan the QR codes to find resources, guidance, and tools that support children’s rights in practice.</a:t>
            </a:r>
          </a:p>
        </p:txBody>
      </p:sp>
      <p:pic>
        <p:nvPicPr>
          <p:cNvPr id="3" name="Picture 2" descr="A qr code with text Complaints Journey">
            <a:extLst>
              <a:ext uri="{FF2B5EF4-FFF2-40B4-BE49-F238E27FC236}">
                <a16:creationId xmlns:a16="http://schemas.microsoft.com/office/drawing/2014/main" id="{F07869AC-EF7E-D3C3-3D71-4B31F1659E5B}"/>
              </a:ext>
            </a:extLst>
          </p:cNvPr>
          <p:cNvPicPr>
            <a:picLocks noChangeAspect="1"/>
          </p:cNvPicPr>
          <p:nvPr/>
        </p:nvPicPr>
        <p:blipFill>
          <a:blip r:embed="rId3"/>
          <a:srcRect t="49881" b="3783"/>
          <a:stretch>
            <a:fillRect/>
          </a:stretch>
        </p:blipFill>
        <p:spPr>
          <a:xfrm>
            <a:off x="4676403" y="3478302"/>
            <a:ext cx="3204215" cy="3124533"/>
          </a:xfrm>
          <a:prstGeom prst="rect">
            <a:avLst/>
          </a:prstGeom>
        </p:spPr>
      </p:pic>
      <p:pic>
        <p:nvPicPr>
          <p:cNvPr id="5" name="Picture 4" descr="A qr code with text Skills and Knowledge Framework">
            <a:extLst>
              <a:ext uri="{FF2B5EF4-FFF2-40B4-BE49-F238E27FC236}">
                <a16:creationId xmlns:a16="http://schemas.microsoft.com/office/drawing/2014/main" id="{0B192BE1-6816-0C36-0A80-9EE6DD467BBF}"/>
              </a:ext>
            </a:extLst>
          </p:cNvPr>
          <p:cNvPicPr>
            <a:picLocks noChangeAspect="1"/>
          </p:cNvPicPr>
          <p:nvPr/>
        </p:nvPicPr>
        <p:blipFill>
          <a:blip r:embed="rId4"/>
          <a:srcRect t="1335" r="3343" b="50700"/>
          <a:stretch>
            <a:fillRect/>
          </a:stretch>
        </p:blipFill>
        <p:spPr>
          <a:xfrm>
            <a:off x="8496893" y="161264"/>
            <a:ext cx="2976422" cy="3159452"/>
          </a:xfrm>
          <a:prstGeom prst="rect">
            <a:avLst/>
          </a:prstGeom>
        </p:spPr>
      </p:pic>
    </p:spTree>
    <p:extLst>
      <p:ext uri="{BB962C8B-B14F-4D97-AF65-F5344CB8AC3E}">
        <p14:creationId xmlns:p14="http://schemas.microsoft.com/office/powerpoint/2010/main" val="3542703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C00A24-9E4B-279B-8EA0-C3D29AC06ED1}"/>
              </a:ext>
            </a:extLst>
          </p:cNvPr>
          <p:cNvSpPr txBox="1"/>
          <p:nvPr/>
        </p:nvSpPr>
        <p:spPr>
          <a:xfrm>
            <a:off x="1521466" y="327700"/>
            <a:ext cx="10032459" cy="2308324"/>
          </a:xfrm>
          <a:prstGeom prst="rect">
            <a:avLst/>
          </a:prstGeom>
          <a:noFill/>
        </p:spPr>
        <p:txBody>
          <a:bodyPr wrap="square" rtlCol="0">
            <a:spAutoFit/>
          </a:bodyPr>
          <a:lstStyle/>
          <a:p>
            <a:endParaRPr lang="en-GB" sz="4800" dirty="0">
              <a:latin typeface="Arial" panose="020B0604020202020204" pitchFamily="34" charset="0"/>
              <a:cs typeface="Arial" panose="020B0604020202020204" pitchFamily="34" charset="0"/>
            </a:endParaRPr>
          </a:p>
          <a:p>
            <a:r>
              <a:rPr lang="en-GB" sz="4800" dirty="0">
                <a:latin typeface="Arial" panose="020B0604020202020204" pitchFamily="34" charset="0"/>
                <a:cs typeface="Arial" panose="020B0604020202020204" pitchFamily="34" charset="0"/>
              </a:rPr>
              <a:t>Working together, we can make sure children’s rights are respected.</a:t>
            </a:r>
          </a:p>
        </p:txBody>
      </p:sp>
      <p:pic>
        <p:nvPicPr>
          <p:cNvPr id="4" name="Picture 3" descr="A heart shaped hands with a purple heart&#10;&#10;AI-generated content may be incorrect.">
            <a:extLst>
              <a:ext uri="{FF2B5EF4-FFF2-40B4-BE49-F238E27FC236}">
                <a16:creationId xmlns:a16="http://schemas.microsoft.com/office/drawing/2014/main" id="{78EEF114-BCD7-0673-6C0B-1809FC0BB305}"/>
              </a:ext>
            </a:extLst>
          </p:cNvPr>
          <p:cNvPicPr>
            <a:picLocks noChangeAspect="1"/>
          </p:cNvPicPr>
          <p:nvPr/>
        </p:nvPicPr>
        <p:blipFill>
          <a:blip r:embed="rId2"/>
          <a:stretch>
            <a:fillRect/>
          </a:stretch>
        </p:blipFill>
        <p:spPr>
          <a:xfrm>
            <a:off x="3004706" y="3042984"/>
            <a:ext cx="6182588" cy="3629532"/>
          </a:xfrm>
          <a:prstGeom prst="rect">
            <a:avLst/>
          </a:prstGeom>
        </p:spPr>
      </p:pic>
    </p:spTree>
    <p:extLst>
      <p:ext uri="{BB962C8B-B14F-4D97-AF65-F5344CB8AC3E}">
        <p14:creationId xmlns:p14="http://schemas.microsoft.com/office/powerpoint/2010/main" val="113015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AB6427-8C0E-9D18-C3E2-5A82A655809E}"/>
              </a:ext>
            </a:extLst>
          </p:cNvPr>
          <p:cNvSpPr txBox="1"/>
          <p:nvPr/>
        </p:nvSpPr>
        <p:spPr>
          <a:xfrm>
            <a:off x="357186" y="141080"/>
            <a:ext cx="11172825" cy="6575839"/>
          </a:xfrm>
          <a:prstGeom prst="rect">
            <a:avLst/>
          </a:prstGeom>
          <a:noFill/>
        </p:spPr>
        <p:txBody>
          <a:bodyPr wrap="square" rtlCol="0">
            <a:spAutoFit/>
          </a:bodyPr>
          <a:lstStyle/>
          <a:p>
            <a:r>
              <a:rPr lang="en-GB" sz="2800" b="1" u="sng" dirty="0">
                <a:latin typeface="Arial" panose="020B0604020202020204" pitchFamily="34" charset="0"/>
                <a:cs typeface="Arial" panose="020B0604020202020204" pitchFamily="34" charset="0"/>
              </a:rPr>
              <a:t>Other useful links to explore:</a:t>
            </a:r>
          </a:p>
          <a:p>
            <a:endParaRPr lang="en-GB" sz="1000" dirty="0">
              <a:latin typeface="Arial" panose="020B0604020202020204" pitchFamily="34" charset="0"/>
              <a:cs typeface="Arial" panose="020B0604020202020204" pitchFamily="34" charset="0"/>
            </a:endParaRPr>
          </a:p>
          <a:p>
            <a:pPr>
              <a:lnSpc>
                <a:spcPct val="200000"/>
              </a:lnSpc>
            </a:pPr>
            <a:r>
              <a:rPr lang="en-GB" sz="2800" dirty="0">
                <a:latin typeface="Arial" panose="020B0604020202020204" pitchFamily="34" charset="0"/>
                <a:cs typeface="Arial" panose="020B0604020202020204" pitchFamily="34" charset="0"/>
                <a:hlinkClick r:id="rId3"/>
              </a:rPr>
              <a:t>Decision-making: children and young people's participation - gov.scot</a:t>
            </a:r>
            <a:endParaRPr lang="en-GB" sz="2800" dirty="0">
              <a:latin typeface="Arial" panose="020B0604020202020204" pitchFamily="34" charset="0"/>
              <a:cs typeface="Arial" panose="020B0604020202020204" pitchFamily="34" charset="0"/>
            </a:endParaRPr>
          </a:p>
          <a:p>
            <a:pPr>
              <a:lnSpc>
                <a:spcPct val="200000"/>
              </a:lnSpc>
            </a:pPr>
            <a:r>
              <a:rPr lang="en-GB" sz="2800" dirty="0">
                <a:latin typeface="Arial" panose="020B0604020202020204" pitchFamily="34" charset="0"/>
                <a:cs typeface="Arial" panose="020B0604020202020204" pitchFamily="34" charset="0"/>
                <a:hlinkClick r:id="rId4"/>
              </a:rPr>
              <a:t>Get help - Children and Young People - The Children and Young People's Commissioner Scotland</a:t>
            </a:r>
            <a:endParaRPr lang="en-GB" sz="2800" dirty="0">
              <a:latin typeface="Arial" panose="020B0604020202020204" pitchFamily="34" charset="0"/>
              <a:cs typeface="Arial" panose="020B0604020202020204" pitchFamily="34" charset="0"/>
            </a:endParaRPr>
          </a:p>
          <a:p>
            <a:pPr>
              <a:lnSpc>
                <a:spcPct val="200000"/>
              </a:lnSpc>
            </a:pPr>
            <a:r>
              <a:rPr lang="en-GB" sz="2800" dirty="0">
                <a:latin typeface="Arial" panose="020B0604020202020204" pitchFamily="34" charset="0"/>
                <a:cs typeface="Arial" panose="020B0604020202020204" pitchFamily="34" charset="0"/>
                <a:hlinkClick r:id="rId5"/>
              </a:rPr>
              <a:t>Children's advocacy guidance - gov.scot</a:t>
            </a:r>
            <a:endParaRPr lang="en-GB" sz="2800" dirty="0">
              <a:latin typeface="Arial" panose="020B0604020202020204" pitchFamily="34" charset="0"/>
              <a:cs typeface="Arial" panose="020B0604020202020204" pitchFamily="34" charset="0"/>
            </a:endParaRPr>
          </a:p>
          <a:p>
            <a:pPr>
              <a:lnSpc>
                <a:spcPct val="200000"/>
              </a:lnSpc>
            </a:pPr>
            <a:r>
              <a:rPr lang="en-GB" sz="2800" dirty="0">
                <a:latin typeface="Arial" panose="020B0604020202020204" pitchFamily="34" charset="0"/>
                <a:cs typeface="Arial" panose="020B0604020202020204" pitchFamily="34" charset="0"/>
                <a:hlinkClick r:id="rId6"/>
              </a:rPr>
              <a:t>My Rights, My Say: Supporting children to share their views</a:t>
            </a:r>
            <a:endParaRPr lang="en-GB" sz="2800" dirty="0">
              <a:latin typeface="Arial" panose="020B0604020202020204" pitchFamily="34" charset="0"/>
              <a:cs typeface="Arial" panose="020B0604020202020204" pitchFamily="34" charset="0"/>
            </a:endParaRPr>
          </a:p>
          <a:p>
            <a:pPr>
              <a:lnSpc>
                <a:spcPct val="200000"/>
              </a:lnSpc>
            </a:pPr>
            <a:r>
              <a:rPr lang="en-GB" sz="2800" dirty="0">
                <a:latin typeface="Arial" panose="020B0604020202020204" pitchFamily="34" charset="0"/>
                <a:cs typeface="Arial" panose="020B0604020202020204" pitchFamily="34" charset="0"/>
                <a:hlinkClick r:id="rId7"/>
              </a:rPr>
              <a:t>How professionals make rights real (Children's Parliament)</a:t>
            </a:r>
            <a:r>
              <a:rPr lang="en-GB" sz="2800" dirty="0">
                <a:latin typeface="Arial" panose="020B0604020202020204" pitchFamily="34" charset="0"/>
                <a:cs typeface="Arial" panose="020B0604020202020204" pitchFamily="34" charset="0"/>
              </a:rPr>
              <a:t> </a:t>
            </a:r>
          </a:p>
          <a:p>
            <a:pPr>
              <a:lnSpc>
                <a:spcPct val="200000"/>
              </a:lnSpc>
            </a:pPr>
            <a:r>
              <a:rPr lang="en-GB" sz="2800" dirty="0">
                <a:latin typeface="Arial" panose="020B0604020202020204" pitchFamily="34" charset="0"/>
                <a:cs typeface="Arial" panose="020B0604020202020204" pitchFamily="34" charset="0"/>
                <a:hlinkClick r:id="rId8"/>
              </a:rPr>
              <a:t>Children's rights case studies | Parent Club</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5684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8FA6D6-CF37-04EF-3D73-9AA7126C4CF8}"/>
              </a:ext>
            </a:extLst>
          </p:cNvPr>
          <p:cNvSpPr txBox="1"/>
          <p:nvPr/>
        </p:nvSpPr>
        <p:spPr>
          <a:xfrm>
            <a:off x="3834441" y="854155"/>
            <a:ext cx="8279336" cy="954107"/>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The UNCRC Act 2024 is a promise to respect and protect children’s rights including:</a:t>
            </a:r>
          </a:p>
        </p:txBody>
      </p:sp>
      <p:pic>
        <p:nvPicPr>
          <p:cNvPr id="3" name="Picture 2" descr="A person holding a qr code&#10;&#10;AI-generated content may be incorrect.">
            <a:extLst>
              <a:ext uri="{FF2B5EF4-FFF2-40B4-BE49-F238E27FC236}">
                <a16:creationId xmlns:a16="http://schemas.microsoft.com/office/drawing/2014/main" id="{0581CEB3-B495-1597-8B56-C6977824021D}"/>
              </a:ext>
            </a:extLst>
          </p:cNvPr>
          <p:cNvPicPr>
            <a:picLocks noChangeAspect="1"/>
          </p:cNvPicPr>
          <p:nvPr/>
        </p:nvPicPr>
        <p:blipFill>
          <a:blip r:embed="rId2"/>
          <a:srcRect t="4634" r="24741" b="3914"/>
          <a:stretch>
            <a:fillRect/>
          </a:stretch>
        </p:blipFill>
        <p:spPr>
          <a:xfrm>
            <a:off x="0" y="-35152"/>
            <a:ext cx="3534937" cy="6971211"/>
          </a:xfrm>
          <a:prstGeom prst="rect">
            <a:avLst/>
          </a:prstGeom>
        </p:spPr>
      </p:pic>
      <p:sp>
        <p:nvSpPr>
          <p:cNvPr id="11" name="TextBox 10">
            <a:extLst>
              <a:ext uri="{FF2B5EF4-FFF2-40B4-BE49-F238E27FC236}">
                <a16:creationId xmlns:a16="http://schemas.microsoft.com/office/drawing/2014/main" id="{143CDF10-AE8F-BF81-6358-167906EBAF27}"/>
              </a:ext>
            </a:extLst>
          </p:cNvPr>
          <p:cNvSpPr txBox="1"/>
          <p:nvPr/>
        </p:nvSpPr>
        <p:spPr>
          <a:xfrm>
            <a:off x="3899178" y="2084961"/>
            <a:ext cx="7890918" cy="4524315"/>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GB" sz="2800" dirty="0">
                <a:latin typeface="Arial" panose="020B0604020202020204" pitchFamily="34" charset="0"/>
                <a:cs typeface="Arial" panose="020B0604020202020204" pitchFamily="34" charset="0"/>
              </a:rPr>
              <a:t>To be listened to and taken seriously</a:t>
            </a:r>
          </a:p>
          <a:p>
            <a:pPr marL="457200" indent="-457200">
              <a:lnSpc>
                <a:spcPct val="150000"/>
              </a:lnSpc>
              <a:buFont typeface="Arial" panose="020B0604020202020204" pitchFamily="34" charset="0"/>
              <a:buChar char="•"/>
            </a:pPr>
            <a:r>
              <a:rPr lang="en-GB" sz="2800" dirty="0">
                <a:latin typeface="Arial" panose="020B0604020202020204" pitchFamily="34" charset="0"/>
                <a:cs typeface="Arial" panose="020B0604020202020204" pitchFamily="34" charset="0"/>
              </a:rPr>
              <a:t>Best interests of the child</a:t>
            </a:r>
          </a:p>
          <a:p>
            <a:pPr marL="457200" indent="-457200">
              <a:lnSpc>
                <a:spcPct val="150000"/>
              </a:lnSpc>
              <a:buFont typeface="Arial" panose="020B0604020202020204" pitchFamily="34" charset="0"/>
              <a:buChar char="•"/>
            </a:pPr>
            <a:r>
              <a:rPr lang="en-GB" sz="2800" dirty="0">
                <a:latin typeface="Arial" panose="020B0604020202020204" pitchFamily="34" charset="0"/>
                <a:cs typeface="Arial" panose="020B0604020202020204" pitchFamily="34" charset="0"/>
              </a:rPr>
              <a:t>Protected from exploitation</a:t>
            </a:r>
          </a:p>
          <a:p>
            <a:pPr marL="457200" indent="-457200">
              <a:lnSpc>
                <a:spcPct val="150000"/>
              </a:lnSpc>
              <a:buFont typeface="Arial" panose="020B0604020202020204" pitchFamily="34" charset="0"/>
              <a:buChar char="•"/>
            </a:pPr>
            <a:r>
              <a:rPr lang="en-GB" sz="2800" dirty="0">
                <a:latin typeface="Arial" panose="020B0604020202020204" pitchFamily="34" charset="0"/>
                <a:cs typeface="Arial" panose="020B0604020202020204" pitchFamily="34" charset="0"/>
              </a:rPr>
              <a:t>Protected from hurt and being badly treated</a:t>
            </a:r>
          </a:p>
          <a:p>
            <a:pPr marL="457200" indent="-457200">
              <a:lnSpc>
                <a:spcPct val="150000"/>
              </a:lnSpc>
              <a:buFont typeface="Arial" panose="020B0604020202020204" pitchFamily="34" charset="0"/>
              <a:buChar char="•"/>
            </a:pPr>
            <a:r>
              <a:rPr lang="en-GB" sz="2800" dirty="0">
                <a:latin typeface="Arial" panose="020B0604020202020204" pitchFamily="34" charset="0"/>
                <a:cs typeface="Arial" panose="020B0604020202020204" pitchFamily="34" charset="0"/>
              </a:rPr>
              <a:t>Protection against discrimination</a:t>
            </a:r>
          </a:p>
          <a:p>
            <a:pPr marL="457200" indent="-457200">
              <a:lnSpc>
                <a:spcPct val="150000"/>
              </a:lnSpc>
              <a:buFont typeface="Arial" panose="020B0604020202020204" pitchFamily="34" charset="0"/>
              <a:buChar char="•"/>
            </a:pPr>
            <a:r>
              <a:rPr lang="en-GB" sz="2800" dirty="0">
                <a:latin typeface="Arial" panose="020B0604020202020204" pitchFamily="34" charset="0"/>
                <a:cs typeface="Arial" panose="020B0604020202020204" pitchFamily="34" charset="0"/>
              </a:rPr>
              <a:t>To play and relax</a:t>
            </a:r>
          </a:p>
          <a:p>
            <a:endParaRPr lang="en-GB" dirty="0"/>
          </a:p>
          <a:p>
            <a:endParaRPr lang="en-GB" dirty="0"/>
          </a:p>
        </p:txBody>
      </p:sp>
    </p:spTree>
    <p:extLst>
      <p:ext uri="{BB962C8B-B14F-4D97-AF65-F5344CB8AC3E}">
        <p14:creationId xmlns:p14="http://schemas.microsoft.com/office/powerpoint/2010/main" val="1800179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45A162-AABC-4866-3900-42546F49B55F}"/>
              </a:ext>
            </a:extLst>
          </p:cNvPr>
          <p:cNvSpPr txBox="1"/>
          <p:nvPr/>
        </p:nvSpPr>
        <p:spPr>
          <a:xfrm>
            <a:off x="914401" y="1011677"/>
            <a:ext cx="10700425" cy="4524315"/>
          </a:xfrm>
          <a:prstGeom prst="rect">
            <a:avLst/>
          </a:prstGeom>
          <a:noFill/>
        </p:spPr>
        <p:txBody>
          <a:bodyPr wrap="square" rtlCol="0">
            <a:spAutoFit/>
          </a:bodyPr>
          <a:lstStyle/>
          <a:p>
            <a:r>
              <a:rPr lang="en-GB" sz="4800" dirty="0">
                <a:latin typeface="Arial" panose="020B0604020202020204" pitchFamily="34" charset="0"/>
                <a:cs typeface="Arial" panose="020B0604020202020204" pitchFamily="34" charset="0"/>
              </a:rPr>
              <a:t>The Scottish Government cannot guarantee the quality or accuracy of the materials contained in the external linked resources. Nothing in this document, or in its linked resources, is intended to constitute legal advice.</a:t>
            </a:r>
          </a:p>
        </p:txBody>
      </p:sp>
    </p:spTree>
    <p:extLst>
      <p:ext uri="{BB962C8B-B14F-4D97-AF65-F5344CB8AC3E}">
        <p14:creationId xmlns:p14="http://schemas.microsoft.com/office/powerpoint/2010/main" val="1252950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D33C58-E53A-3169-AFFE-40E04CD6B9E6}"/>
              </a:ext>
            </a:extLst>
          </p:cNvPr>
          <p:cNvSpPr txBox="1"/>
          <p:nvPr/>
        </p:nvSpPr>
        <p:spPr>
          <a:xfrm>
            <a:off x="5174999" y="667573"/>
            <a:ext cx="6434254" cy="5262979"/>
          </a:xfrm>
          <a:prstGeom prst="rect">
            <a:avLst/>
          </a:prstGeom>
          <a:noFill/>
        </p:spPr>
        <p:txBody>
          <a:bodyPr wrap="square" rtlCol="0">
            <a:spAutoFit/>
          </a:bodyPr>
          <a:lstStyle/>
          <a:p>
            <a:r>
              <a:rPr lang="en-GB" sz="4800" b="1" dirty="0">
                <a:latin typeface="Arial" panose="020B0604020202020204" pitchFamily="34" charset="0"/>
                <a:cs typeface="Arial" panose="020B0604020202020204" pitchFamily="34" charset="0"/>
              </a:rPr>
              <a:t>Article 12 of the UNCRC states:</a:t>
            </a:r>
          </a:p>
          <a:p>
            <a:endParaRPr lang="en-GB" sz="4800" dirty="0">
              <a:latin typeface="Arial" panose="020B0604020202020204" pitchFamily="34" charset="0"/>
              <a:cs typeface="Arial" panose="020B0604020202020204" pitchFamily="34" charset="0"/>
            </a:endParaRPr>
          </a:p>
          <a:p>
            <a:r>
              <a:rPr lang="en-GB" sz="4800" dirty="0">
                <a:latin typeface="Arial" panose="020B0604020202020204" pitchFamily="34" charset="0"/>
                <a:cs typeface="Arial" panose="020B0604020202020204" pitchFamily="34" charset="0"/>
              </a:rPr>
              <a:t>“children have the right to express their views freely in all matters affecting them”</a:t>
            </a:r>
          </a:p>
        </p:txBody>
      </p:sp>
      <p:pic>
        <p:nvPicPr>
          <p:cNvPr id="7" name="Picture 6" descr="A cartoon of a person with a message on his chest stating they have a something to say">
            <a:extLst>
              <a:ext uri="{FF2B5EF4-FFF2-40B4-BE49-F238E27FC236}">
                <a16:creationId xmlns:a16="http://schemas.microsoft.com/office/drawing/2014/main" id="{92E4E8F9-6576-DA25-6400-59589F1E7CE6}"/>
              </a:ext>
            </a:extLst>
          </p:cNvPr>
          <p:cNvPicPr>
            <a:picLocks noChangeAspect="1"/>
          </p:cNvPicPr>
          <p:nvPr/>
        </p:nvPicPr>
        <p:blipFill>
          <a:blip r:embed="rId2"/>
          <a:srcRect l="38855" t="5504" r="4516" b="1215"/>
          <a:stretch>
            <a:fillRect/>
          </a:stretch>
        </p:blipFill>
        <p:spPr>
          <a:xfrm>
            <a:off x="-1" y="0"/>
            <a:ext cx="4571167" cy="6858000"/>
          </a:xfrm>
          <a:prstGeom prst="rect">
            <a:avLst/>
          </a:prstGeom>
        </p:spPr>
      </p:pic>
    </p:spTree>
    <p:extLst>
      <p:ext uri="{BB962C8B-B14F-4D97-AF65-F5344CB8AC3E}">
        <p14:creationId xmlns:p14="http://schemas.microsoft.com/office/powerpoint/2010/main" val="4180036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artoon character with a thought bubble that says something doesn't feel right, they look sad">
            <a:extLst>
              <a:ext uri="{FF2B5EF4-FFF2-40B4-BE49-F238E27FC236}">
                <a16:creationId xmlns:a16="http://schemas.microsoft.com/office/drawing/2014/main" id="{0BDBB26B-0928-B34A-B139-BDA9390115CC}"/>
              </a:ext>
            </a:extLst>
          </p:cNvPr>
          <p:cNvPicPr>
            <a:picLocks noChangeAspect="1"/>
          </p:cNvPicPr>
          <p:nvPr/>
        </p:nvPicPr>
        <p:blipFill>
          <a:blip r:embed="rId2"/>
          <a:srcRect l="51494"/>
          <a:stretch>
            <a:fillRect/>
          </a:stretch>
        </p:blipFill>
        <p:spPr>
          <a:xfrm>
            <a:off x="6278136" y="0"/>
            <a:ext cx="5913863" cy="6858000"/>
          </a:xfrm>
          <a:prstGeom prst="rect">
            <a:avLst/>
          </a:prstGeom>
        </p:spPr>
      </p:pic>
      <p:sp>
        <p:nvSpPr>
          <p:cNvPr id="2" name="TextBox 1">
            <a:extLst>
              <a:ext uri="{FF2B5EF4-FFF2-40B4-BE49-F238E27FC236}">
                <a16:creationId xmlns:a16="http://schemas.microsoft.com/office/drawing/2014/main" id="{1A9F0687-87D4-6F25-24C4-36EBFD2FD050}"/>
              </a:ext>
            </a:extLst>
          </p:cNvPr>
          <p:cNvSpPr txBox="1"/>
          <p:nvPr/>
        </p:nvSpPr>
        <p:spPr>
          <a:xfrm>
            <a:off x="512956" y="1182029"/>
            <a:ext cx="5765180" cy="4154984"/>
          </a:xfrm>
          <a:prstGeom prst="rect">
            <a:avLst/>
          </a:prstGeom>
          <a:noFill/>
        </p:spPr>
        <p:txBody>
          <a:bodyPr wrap="square" rtlCol="0">
            <a:spAutoFit/>
          </a:bodyPr>
          <a:lstStyle/>
          <a:p>
            <a:r>
              <a:rPr lang="en-GB" sz="4400" dirty="0">
                <a:latin typeface="Arial" panose="020B0604020202020204" pitchFamily="34" charset="0"/>
                <a:cs typeface="Arial" panose="020B0604020202020204" pitchFamily="34" charset="0"/>
              </a:rPr>
              <a:t>Every child should have their rights met.</a:t>
            </a:r>
          </a:p>
          <a:p>
            <a:r>
              <a:rPr lang="en-GB" sz="4400" dirty="0">
                <a:latin typeface="Arial" panose="020B0604020202020204" pitchFamily="34" charset="0"/>
                <a:cs typeface="Arial" panose="020B0604020202020204" pitchFamily="34" charset="0"/>
              </a:rPr>
              <a:t> </a:t>
            </a:r>
          </a:p>
          <a:p>
            <a:r>
              <a:rPr lang="en-GB" sz="4400" dirty="0">
                <a:latin typeface="Arial" panose="020B0604020202020204" pitchFamily="34" charset="0"/>
                <a:cs typeface="Arial" panose="020B0604020202020204" pitchFamily="34" charset="0"/>
              </a:rPr>
              <a:t>But when something isn’t working, what should they do?</a:t>
            </a:r>
          </a:p>
        </p:txBody>
      </p:sp>
    </p:spTree>
    <p:extLst>
      <p:ext uri="{BB962C8B-B14F-4D97-AF65-F5344CB8AC3E}">
        <p14:creationId xmlns:p14="http://schemas.microsoft.com/office/powerpoint/2010/main" val="3810056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ack arrow in a circle">
            <a:extLst>
              <a:ext uri="{FF2B5EF4-FFF2-40B4-BE49-F238E27FC236}">
                <a16:creationId xmlns:a16="http://schemas.microsoft.com/office/drawing/2014/main" id="{22AF30F6-F600-A167-EBAC-766B2F4F36C2}"/>
              </a:ext>
            </a:extLst>
          </p:cNvPr>
          <p:cNvPicPr>
            <a:picLocks noChangeAspect="1"/>
          </p:cNvPicPr>
          <p:nvPr/>
        </p:nvPicPr>
        <p:blipFill>
          <a:blip r:embed="rId2"/>
          <a:stretch>
            <a:fillRect/>
          </a:stretch>
        </p:blipFill>
        <p:spPr>
          <a:xfrm rot="7349257">
            <a:off x="4730435" y="2649558"/>
            <a:ext cx="1915010" cy="1825419"/>
          </a:xfrm>
          <a:prstGeom prst="rect">
            <a:avLst/>
          </a:prstGeom>
        </p:spPr>
      </p:pic>
      <p:sp>
        <p:nvSpPr>
          <p:cNvPr id="3" name="TextBox 2">
            <a:extLst>
              <a:ext uri="{FF2B5EF4-FFF2-40B4-BE49-F238E27FC236}">
                <a16:creationId xmlns:a16="http://schemas.microsoft.com/office/drawing/2014/main" id="{826B545F-A026-23CB-FA2B-9836D28C9E39}"/>
              </a:ext>
            </a:extLst>
          </p:cNvPr>
          <p:cNvSpPr txBox="1"/>
          <p:nvPr/>
        </p:nvSpPr>
        <p:spPr>
          <a:xfrm>
            <a:off x="437011" y="454129"/>
            <a:ext cx="4378679" cy="2308324"/>
          </a:xfrm>
          <a:prstGeom prst="rect">
            <a:avLst/>
          </a:prstGeom>
          <a:noFill/>
        </p:spPr>
        <p:txBody>
          <a:bodyPr wrap="square" rtlCol="0">
            <a:spAutoFit/>
          </a:bodyPr>
          <a:lstStyle/>
          <a:p>
            <a:r>
              <a:rPr lang="en-GB" sz="3600" dirty="0">
                <a:latin typeface="Arial" panose="020B0604020202020204" pitchFamily="34" charset="0"/>
                <a:cs typeface="Arial" panose="020B0604020202020204" pitchFamily="34" charset="0"/>
              </a:rPr>
              <a:t>When children feel their rights aren’t respected there are people who can help</a:t>
            </a:r>
          </a:p>
        </p:txBody>
      </p:sp>
      <p:sp>
        <p:nvSpPr>
          <p:cNvPr id="4" name="TextBox 3">
            <a:extLst>
              <a:ext uri="{FF2B5EF4-FFF2-40B4-BE49-F238E27FC236}">
                <a16:creationId xmlns:a16="http://schemas.microsoft.com/office/drawing/2014/main" id="{104A23D8-2056-7996-4DBD-660F921B4C71}"/>
              </a:ext>
            </a:extLst>
          </p:cNvPr>
          <p:cNvSpPr txBox="1"/>
          <p:nvPr/>
        </p:nvSpPr>
        <p:spPr>
          <a:xfrm>
            <a:off x="6764941" y="3429000"/>
            <a:ext cx="4990048" cy="2862322"/>
          </a:xfrm>
          <a:prstGeom prst="rect">
            <a:avLst/>
          </a:prstGeom>
          <a:noFill/>
        </p:spPr>
        <p:txBody>
          <a:bodyPr wrap="square" rtlCol="0">
            <a:spAutoFit/>
          </a:bodyPr>
          <a:lstStyle/>
          <a:p>
            <a:r>
              <a:rPr lang="en-GB" sz="3600" dirty="0">
                <a:latin typeface="Arial" panose="020B0604020202020204" pitchFamily="34" charset="0"/>
                <a:cs typeface="Arial" panose="020B0604020202020204" pitchFamily="34" charset="0"/>
              </a:rPr>
              <a:t>Trusted adults together with children, can create positive change and make things better for everyone.</a:t>
            </a:r>
          </a:p>
        </p:txBody>
      </p:sp>
    </p:spTree>
    <p:extLst>
      <p:ext uri="{BB962C8B-B14F-4D97-AF65-F5344CB8AC3E}">
        <p14:creationId xmlns:p14="http://schemas.microsoft.com/office/powerpoint/2010/main" val="3236743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 style drawing of an adult and child sitting talking. The child is saying they are not sure what to do. The adult is thinking what is my role in this space">
            <a:extLst>
              <a:ext uri="{FF2B5EF4-FFF2-40B4-BE49-F238E27FC236}">
                <a16:creationId xmlns:a16="http://schemas.microsoft.com/office/drawing/2014/main" id="{A80D2E74-9EF4-5FC2-7944-787D98E1803D}"/>
              </a:ext>
            </a:extLst>
          </p:cNvPr>
          <p:cNvPicPr>
            <a:picLocks noChangeAspect="1"/>
          </p:cNvPicPr>
          <p:nvPr/>
        </p:nvPicPr>
        <p:blipFill>
          <a:blip r:embed="rId2"/>
          <a:srcRect l="9874" t="11683" r="12109" b="9207"/>
          <a:stretch>
            <a:fillRect/>
          </a:stretch>
        </p:blipFill>
        <p:spPr>
          <a:xfrm>
            <a:off x="1886553" y="163629"/>
            <a:ext cx="8508732" cy="6488298"/>
          </a:xfrm>
          <a:prstGeom prst="rect">
            <a:avLst/>
          </a:prstGeom>
        </p:spPr>
      </p:pic>
      <p:sp>
        <p:nvSpPr>
          <p:cNvPr id="7" name="TextBox 6">
            <a:extLst>
              <a:ext uri="{FF2B5EF4-FFF2-40B4-BE49-F238E27FC236}">
                <a16:creationId xmlns:a16="http://schemas.microsoft.com/office/drawing/2014/main" id="{34834BC1-6AFD-AC0E-E21C-056014888FA0}"/>
              </a:ext>
            </a:extLst>
          </p:cNvPr>
          <p:cNvSpPr txBox="1"/>
          <p:nvPr/>
        </p:nvSpPr>
        <p:spPr>
          <a:xfrm>
            <a:off x="2242686" y="856648"/>
            <a:ext cx="2675823" cy="1846659"/>
          </a:xfrm>
          <a:prstGeom prst="rect">
            <a:avLst/>
          </a:prstGeom>
          <a:noFill/>
        </p:spPr>
        <p:txBody>
          <a:bodyPr wrap="square" rtlCol="0">
            <a:spAutoFit/>
          </a:bodyPr>
          <a:lstStyle/>
          <a:p>
            <a:r>
              <a:rPr lang="en-GB" sz="3800" dirty="0">
                <a:latin typeface="Arial" panose="020B0604020202020204" pitchFamily="34" charset="0"/>
                <a:cs typeface="Arial" panose="020B0604020202020204" pitchFamily="34" charset="0"/>
              </a:rPr>
              <a:t>What is my role in this space?</a:t>
            </a:r>
          </a:p>
        </p:txBody>
      </p:sp>
      <p:sp>
        <p:nvSpPr>
          <p:cNvPr id="8" name="TextBox 7">
            <a:extLst>
              <a:ext uri="{FF2B5EF4-FFF2-40B4-BE49-F238E27FC236}">
                <a16:creationId xmlns:a16="http://schemas.microsoft.com/office/drawing/2014/main" id="{DA315CA1-C7E4-6CCE-E1CE-EC5DCDC422D3}"/>
              </a:ext>
            </a:extLst>
          </p:cNvPr>
          <p:cNvSpPr txBox="1"/>
          <p:nvPr/>
        </p:nvSpPr>
        <p:spPr>
          <a:xfrm>
            <a:off x="7940843" y="408353"/>
            <a:ext cx="2162476" cy="1661993"/>
          </a:xfrm>
          <a:prstGeom prst="rect">
            <a:avLst/>
          </a:prstGeom>
          <a:noFill/>
        </p:spPr>
        <p:txBody>
          <a:bodyPr wrap="square" rtlCol="0">
            <a:spAutoFit/>
          </a:bodyPr>
          <a:lstStyle/>
          <a:p>
            <a:r>
              <a:rPr lang="en-GB" sz="3400" dirty="0">
                <a:latin typeface="Arial" panose="020B0604020202020204" pitchFamily="34" charset="0"/>
                <a:cs typeface="Arial" panose="020B0604020202020204" pitchFamily="34" charset="0"/>
              </a:rPr>
              <a:t>I’m not sure what to do..</a:t>
            </a:r>
          </a:p>
        </p:txBody>
      </p:sp>
    </p:spTree>
    <p:extLst>
      <p:ext uri="{BB962C8B-B14F-4D97-AF65-F5344CB8AC3E}">
        <p14:creationId xmlns:p14="http://schemas.microsoft.com/office/powerpoint/2010/main" val="4055108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people having a conversation with empty speech bubbles">
            <a:extLst>
              <a:ext uri="{FF2B5EF4-FFF2-40B4-BE49-F238E27FC236}">
                <a16:creationId xmlns:a16="http://schemas.microsoft.com/office/drawing/2014/main" id="{BE456398-4F66-EFBC-0EFE-19763442CAB2}"/>
              </a:ext>
            </a:extLst>
          </p:cNvPr>
          <p:cNvPicPr>
            <a:picLocks noChangeAspect="1"/>
          </p:cNvPicPr>
          <p:nvPr/>
        </p:nvPicPr>
        <p:blipFill>
          <a:blip r:embed="rId2"/>
          <a:srcRect t="24341"/>
          <a:stretch>
            <a:fillRect/>
          </a:stretch>
        </p:blipFill>
        <p:spPr>
          <a:xfrm>
            <a:off x="6281737" y="2858624"/>
            <a:ext cx="5560200" cy="3389952"/>
          </a:xfrm>
          <a:prstGeom prst="rect">
            <a:avLst/>
          </a:prstGeom>
        </p:spPr>
      </p:pic>
      <p:sp>
        <p:nvSpPr>
          <p:cNvPr id="4" name="TextBox 3">
            <a:extLst>
              <a:ext uri="{FF2B5EF4-FFF2-40B4-BE49-F238E27FC236}">
                <a16:creationId xmlns:a16="http://schemas.microsoft.com/office/drawing/2014/main" id="{873ABB37-59A4-03AF-4411-71D15FAA00E0}"/>
              </a:ext>
            </a:extLst>
          </p:cNvPr>
          <p:cNvSpPr txBox="1"/>
          <p:nvPr/>
        </p:nvSpPr>
        <p:spPr>
          <a:xfrm>
            <a:off x="1161785" y="886717"/>
            <a:ext cx="6453453" cy="2677656"/>
          </a:xfrm>
          <a:prstGeom prst="rect">
            <a:avLst/>
          </a:prstGeom>
          <a:noFill/>
        </p:spPr>
        <p:txBody>
          <a:bodyPr wrap="square" rtlCol="0">
            <a:spAutoFit/>
          </a:bodyPr>
          <a:lstStyle/>
          <a:p>
            <a:r>
              <a:rPr lang="en-GB" sz="4200" dirty="0">
                <a:latin typeface="Arial" panose="020B0604020202020204" pitchFamily="34" charset="0"/>
                <a:cs typeface="Arial" panose="020B0604020202020204" pitchFamily="34" charset="0"/>
              </a:rPr>
              <a:t>Trusted adults and children and young people can work together to find solutions</a:t>
            </a:r>
          </a:p>
        </p:txBody>
      </p:sp>
    </p:spTree>
    <p:extLst>
      <p:ext uri="{BB962C8B-B14F-4D97-AF65-F5344CB8AC3E}">
        <p14:creationId xmlns:p14="http://schemas.microsoft.com/office/powerpoint/2010/main" val="4210384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drawing of two people looking at various signposts going in different directions">
            <a:extLst>
              <a:ext uri="{FF2B5EF4-FFF2-40B4-BE49-F238E27FC236}">
                <a16:creationId xmlns:a16="http://schemas.microsoft.com/office/drawing/2014/main" id="{E5551C0F-D8A7-3C98-F8BE-F4C90950F797}"/>
              </a:ext>
            </a:extLst>
          </p:cNvPr>
          <p:cNvPicPr>
            <a:picLocks noChangeAspect="1"/>
          </p:cNvPicPr>
          <p:nvPr/>
        </p:nvPicPr>
        <p:blipFill>
          <a:blip r:embed="rId2"/>
          <a:srcRect l="54640" t="4789" r="3664" b="28377"/>
          <a:stretch>
            <a:fillRect/>
          </a:stretch>
        </p:blipFill>
        <p:spPr>
          <a:xfrm>
            <a:off x="6783572" y="689484"/>
            <a:ext cx="5282264" cy="5301705"/>
          </a:xfrm>
          <a:prstGeom prst="rect">
            <a:avLst/>
          </a:prstGeom>
        </p:spPr>
      </p:pic>
      <p:sp>
        <p:nvSpPr>
          <p:cNvPr id="7" name="TextBox 6">
            <a:extLst>
              <a:ext uri="{FF2B5EF4-FFF2-40B4-BE49-F238E27FC236}">
                <a16:creationId xmlns:a16="http://schemas.microsoft.com/office/drawing/2014/main" id="{A56B626C-355D-23A4-9327-01A82A91F1D8}"/>
              </a:ext>
            </a:extLst>
          </p:cNvPr>
          <p:cNvSpPr txBox="1"/>
          <p:nvPr/>
        </p:nvSpPr>
        <p:spPr>
          <a:xfrm>
            <a:off x="2211306" y="1846110"/>
            <a:ext cx="3884694" cy="2677656"/>
          </a:xfrm>
          <a:prstGeom prst="rect">
            <a:avLst/>
          </a:prstGeom>
          <a:noFill/>
        </p:spPr>
        <p:txBody>
          <a:bodyPr wrap="square" rtlCol="0">
            <a:spAutoFit/>
          </a:bodyPr>
          <a:lstStyle/>
          <a:p>
            <a:r>
              <a:rPr lang="en-GB" sz="4200" dirty="0">
                <a:latin typeface="Arial" panose="020B0604020202020204" pitchFamily="34" charset="0"/>
                <a:cs typeface="Arial" panose="020B0604020202020204" pitchFamily="34" charset="0"/>
              </a:rPr>
              <a:t>Trusted adults can listen and help plan what’s next</a:t>
            </a:r>
          </a:p>
        </p:txBody>
      </p:sp>
    </p:spTree>
    <p:extLst>
      <p:ext uri="{BB962C8B-B14F-4D97-AF65-F5344CB8AC3E}">
        <p14:creationId xmlns:p14="http://schemas.microsoft.com/office/powerpoint/2010/main" val="2107208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69E4E-1745-AA78-DFEF-6F5A501D3303}"/>
              </a:ext>
            </a:extLst>
          </p:cNvPr>
          <p:cNvSpPr>
            <a:spLocks noGrp="1"/>
          </p:cNvSpPr>
          <p:nvPr>
            <p:ph type="title"/>
          </p:nvPr>
        </p:nvSpPr>
        <p:spPr>
          <a:xfrm>
            <a:off x="838200" y="470756"/>
            <a:ext cx="10515600" cy="1325563"/>
          </a:xfrm>
        </p:spPr>
        <p:txBody>
          <a:bodyPr>
            <a:normAutofit fontScale="90000"/>
          </a:bodyPr>
          <a:lstStyle/>
          <a:p>
            <a:pPr algn="ctr"/>
            <a:r>
              <a:rPr lang="en-GB" b="1" u="sng" dirty="0">
                <a:latin typeface="Arial" panose="020B0604020202020204" pitchFamily="34" charset="0"/>
                <a:cs typeface="Arial" panose="020B0604020202020204" pitchFamily="34" charset="0"/>
              </a:rPr>
              <a:t>Discussion  </a:t>
            </a: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r>
              <a:rPr lang="en-GB" b="1" dirty="0">
                <a:solidFill>
                  <a:schemeClr val="accent4">
                    <a:lumMod val="75000"/>
                  </a:schemeClr>
                </a:solidFill>
                <a:latin typeface="Arial" panose="020B0604020202020204" pitchFamily="34" charset="0"/>
                <a:cs typeface="Arial" panose="020B0604020202020204" pitchFamily="34" charset="0"/>
              </a:rPr>
              <a:t>“Trusted Adult”</a:t>
            </a:r>
          </a:p>
        </p:txBody>
      </p:sp>
      <p:sp>
        <p:nvSpPr>
          <p:cNvPr id="3" name="Content Placeholder 2">
            <a:extLst>
              <a:ext uri="{FF2B5EF4-FFF2-40B4-BE49-F238E27FC236}">
                <a16:creationId xmlns:a16="http://schemas.microsoft.com/office/drawing/2014/main" id="{9BECA030-513C-4623-0B18-930929F21204}"/>
              </a:ext>
            </a:extLst>
          </p:cNvPr>
          <p:cNvSpPr>
            <a:spLocks noGrp="1"/>
          </p:cNvSpPr>
          <p:nvPr>
            <p:ph idx="1"/>
          </p:nvPr>
        </p:nvSpPr>
        <p:spPr>
          <a:xfrm>
            <a:off x="838200" y="2382516"/>
            <a:ext cx="10515600" cy="2783445"/>
          </a:xfrm>
        </p:spPr>
        <p:txBody>
          <a:bodyPr>
            <a:normAutofit fontScale="25000" lnSpcReduction="20000"/>
          </a:bodyPr>
          <a:lstStyle/>
          <a:p>
            <a:pPr>
              <a:lnSpc>
                <a:spcPct val="170000"/>
              </a:lnSpc>
            </a:pPr>
            <a:r>
              <a:rPr lang="en-GB" sz="11200" dirty="0">
                <a:latin typeface="Arial" panose="020B0604020202020204" pitchFamily="34" charset="0"/>
                <a:cs typeface="Arial" panose="020B0604020202020204" pitchFamily="34" charset="0"/>
              </a:rPr>
              <a:t>What do you think of when you hear the term ‘trusted adult’?</a:t>
            </a:r>
          </a:p>
          <a:p>
            <a:pPr>
              <a:lnSpc>
                <a:spcPct val="170000"/>
              </a:lnSpc>
            </a:pPr>
            <a:r>
              <a:rPr lang="en-GB" sz="11200" dirty="0">
                <a:latin typeface="Arial" panose="020B0604020202020204" pitchFamily="34" charset="0"/>
                <a:cs typeface="Arial" panose="020B0604020202020204" pitchFamily="34" charset="0"/>
              </a:rPr>
              <a:t>What professions and people do you think of?</a:t>
            </a:r>
          </a:p>
          <a:p>
            <a:pPr>
              <a:lnSpc>
                <a:spcPct val="170000"/>
              </a:lnSpc>
            </a:pPr>
            <a:r>
              <a:rPr lang="en-GB" sz="11200" dirty="0">
                <a:latin typeface="Arial" panose="020B0604020202020204" pitchFamily="34" charset="0"/>
                <a:cs typeface="Arial" panose="020B0604020202020204" pitchFamily="34" charset="0"/>
              </a:rPr>
              <a:t>What skills do they need?</a:t>
            </a:r>
          </a:p>
          <a:p>
            <a:pPr>
              <a:lnSpc>
                <a:spcPct val="170000"/>
              </a:lnSpc>
            </a:pPr>
            <a:r>
              <a:rPr lang="en-GB" sz="11200" dirty="0">
                <a:latin typeface="Arial" panose="020B0604020202020204" pitchFamily="34" charset="0"/>
                <a:cs typeface="Arial" panose="020B0604020202020204" pitchFamily="34" charset="0"/>
              </a:rPr>
              <a:t>What knowledge do they need?</a:t>
            </a:r>
          </a:p>
          <a:p>
            <a:pPr>
              <a:lnSpc>
                <a:spcPct val="170000"/>
              </a:lnSpc>
            </a:pPr>
            <a:r>
              <a:rPr lang="en-GB" sz="11200" dirty="0">
                <a:latin typeface="Arial" panose="020B0604020202020204" pitchFamily="34" charset="0"/>
                <a:cs typeface="Arial" panose="020B0604020202020204" pitchFamily="34" charset="0"/>
              </a:rPr>
              <a:t>Do you consider yourself to be a trusted adult?</a:t>
            </a:r>
          </a:p>
          <a:p>
            <a:endParaRPr lang="en-GB" dirty="0"/>
          </a:p>
        </p:txBody>
      </p:sp>
    </p:spTree>
    <p:extLst>
      <p:ext uri="{BB962C8B-B14F-4D97-AF65-F5344CB8AC3E}">
        <p14:creationId xmlns:p14="http://schemas.microsoft.com/office/powerpoint/2010/main" val="3065037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0ef77447-1083-4dec-b89f-27c765076840}" enabled="0" method="" siteId="{0ef77447-1083-4dec-b89f-27c765076840}" removed="1"/>
</clbl:labelList>
</file>

<file path=docProps/app.xml><?xml version="1.0" encoding="utf-8"?>
<Properties xmlns="http://schemas.openxmlformats.org/officeDocument/2006/extended-properties" xmlns:vt="http://schemas.openxmlformats.org/officeDocument/2006/docPropsVTypes">
  <TotalTime>370</TotalTime>
  <Words>700</Words>
  <Application>Microsoft Office PowerPoint</Application>
  <PresentationFormat>Widescreen</PresentationFormat>
  <Paragraphs>91</Paragraphs>
  <Slides>20</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“Trusted Adult”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Caroline McMenemy</dc:creator>
  <cp:lastModifiedBy>Caroline McMenemy</cp:lastModifiedBy>
  <cp:revision>4</cp:revision>
  <dcterms:created xsi:type="dcterms:W3CDTF">2026-02-18T15:36:15Z</dcterms:created>
  <dcterms:modified xsi:type="dcterms:W3CDTF">2026-03-17T12:01:20Z</dcterms:modified>
</cp:coreProperties>
</file>